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4"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 Krishna Kumar Komma" userId="9065ce04-ebdf-4b61-8fd2-b4917943f197" providerId="ADAL" clId="{7F55D1E0-78DB-4967-853C-65ACF11E9BCE}"/>
    <pc:docChg chg="addSld modSld">
      <pc:chgData name="Sai Krishna Kumar Komma" userId="9065ce04-ebdf-4b61-8fd2-b4917943f197" providerId="ADAL" clId="{7F55D1E0-78DB-4967-853C-65ACF11E9BCE}" dt="2022-07-19T07:54:13.391" v="25" actId="122"/>
      <pc:docMkLst>
        <pc:docMk/>
      </pc:docMkLst>
      <pc:sldChg chg="modSp new mod">
        <pc:chgData name="Sai Krishna Kumar Komma" userId="9065ce04-ebdf-4b61-8fd2-b4917943f197" providerId="ADAL" clId="{7F55D1E0-78DB-4967-853C-65ACF11E9BCE}" dt="2022-07-19T07:54:13.391" v="25" actId="122"/>
        <pc:sldMkLst>
          <pc:docMk/>
          <pc:sldMk cId="2853354147" sldId="268"/>
        </pc:sldMkLst>
        <pc:spChg chg="mod">
          <ac:chgData name="Sai Krishna Kumar Komma" userId="9065ce04-ebdf-4b61-8fd2-b4917943f197" providerId="ADAL" clId="{7F55D1E0-78DB-4967-853C-65ACF11E9BCE}" dt="2022-07-19T07:54:13.391" v="25" actId="122"/>
          <ac:spMkLst>
            <pc:docMk/>
            <pc:sldMk cId="2853354147" sldId="268"/>
            <ac:spMk id="2" creationId="{B67B0C2E-A6D5-7CC2-32D0-E25A55C12677}"/>
          </ac:spMkLst>
        </pc:spChg>
      </pc:sldChg>
    </pc:docChg>
  </pc:docChgLst>
</pc:chgInfo>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CE63C-F668-374C-FA85-9CA137A812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CF5B94E-EB6C-C1EA-38FE-7A51C5F943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B40C037-1461-F66A-0C2F-942C9B5C0CE3}"/>
              </a:ext>
            </a:extLst>
          </p:cNvPr>
          <p:cNvSpPr>
            <a:spLocks noGrp="1"/>
          </p:cNvSpPr>
          <p:nvPr>
            <p:ph type="dt" sz="half" idx="10"/>
          </p:nvPr>
        </p:nvSpPr>
        <p:spPr/>
        <p:txBody>
          <a:bodyPr/>
          <a:lstStyle/>
          <a:p>
            <a:fld id="{11A6662E-FAF4-44BC-88B5-85A7CBFB6D30}" type="datetime1">
              <a:rPr lang="en-US" smtClean="0"/>
              <a:pPr/>
              <a:t>7/19/2022</a:t>
            </a:fld>
            <a:endParaRPr lang="en-US"/>
          </a:p>
        </p:txBody>
      </p:sp>
      <p:sp>
        <p:nvSpPr>
          <p:cNvPr id="5" name="Footer Placeholder 4">
            <a:extLst>
              <a:ext uri="{FF2B5EF4-FFF2-40B4-BE49-F238E27FC236}">
                <a16:creationId xmlns:a16="http://schemas.microsoft.com/office/drawing/2014/main" id="{F7722A61-3806-0D91-19D5-31AABD751F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E6180D-598D-3524-6A52-B39BF7F39A86}"/>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356387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7384F-F804-759C-0477-1499E05296C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E3AA872-32E1-F9B6-1AB8-49C21A8B067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79E122-0505-31F7-9327-F24CF11C41A9}"/>
              </a:ext>
            </a:extLst>
          </p:cNvPr>
          <p:cNvSpPr>
            <a:spLocks noGrp="1"/>
          </p:cNvSpPr>
          <p:nvPr>
            <p:ph type="dt" sz="half" idx="10"/>
          </p:nvPr>
        </p:nvSpPr>
        <p:spPr/>
        <p:txBody>
          <a:bodyPr/>
          <a:lstStyle/>
          <a:p>
            <a:fld id="{4C559632-1575-4E14-B53B-3DC3D5ED3947}" type="datetime1">
              <a:rPr lang="en-US" smtClean="0"/>
              <a:t>7/19/2022</a:t>
            </a:fld>
            <a:endParaRPr lang="en-US"/>
          </a:p>
        </p:txBody>
      </p:sp>
      <p:sp>
        <p:nvSpPr>
          <p:cNvPr id="5" name="Footer Placeholder 4">
            <a:extLst>
              <a:ext uri="{FF2B5EF4-FFF2-40B4-BE49-F238E27FC236}">
                <a16:creationId xmlns:a16="http://schemas.microsoft.com/office/drawing/2014/main" id="{AFBEE2DE-30C4-66B3-6079-D8A35865C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454067-A20E-F88F-E869-2DA5D00F46F5}"/>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19607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5743D8-9979-1588-4E86-D203401C91B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E248CC4-AD5D-E8CB-AE5B-5045FFF235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4A200F6-DE16-BE21-8EA9-B07FC532CF54}"/>
              </a:ext>
            </a:extLst>
          </p:cNvPr>
          <p:cNvSpPr>
            <a:spLocks noGrp="1"/>
          </p:cNvSpPr>
          <p:nvPr>
            <p:ph type="dt" sz="half" idx="10"/>
          </p:nvPr>
        </p:nvSpPr>
        <p:spPr/>
        <p:txBody>
          <a:bodyPr/>
          <a:lstStyle/>
          <a:p>
            <a:fld id="{CC4A6868-2568-4CC9-B302-F37117B01A6E}" type="datetime1">
              <a:rPr lang="en-US" smtClean="0"/>
              <a:t>7/19/2022</a:t>
            </a:fld>
            <a:endParaRPr lang="en-US"/>
          </a:p>
        </p:txBody>
      </p:sp>
      <p:sp>
        <p:nvSpPr>
          <p:cNvPr id="5" name="Footer Placeholder 4">
            <a:extLst>
              <a:ext uri="{FF2B5EF4-FFF2-40B4-BE49-F238E27FC236}">
                <a16:creationId xmlns:a16="http://schemas.microsoft.com/office/drawing/2014/main" id="{40A26595-1BED-BBFA-ECA1-9A8532A92F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F3EFEF-5D76-9A11-AD93-CC90114265C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35827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DE77A-61A4-3309-F187-3D694B58563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A5BC1C7-AD95-4B5F-C96F-0ADB887938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7285873-5A79-2E89-638C-186BEAD78EA7}"/>
              </a:ext>
            </a:extLst>
          </p:cNvPr>
          <p:cNvSpPr>
            <a:spLocks noGrp="1"/>
          </p:cNvSpPr>
          <p:nvPr>
            <p:ph type="dt" sz="half" idx="10"/>
          </p:nvPr>
        </p:nvSpPr>
        <p:spPr/>
        <p:txBody>
          <a:bodyPr/>
          <a:lstStyle/>
          <a:p>
            <a:fld id="{0055F08A-1E71-4B2B-BB49-E743F2903911}" type="datetime1">
              <a:rPr lang="en-US" smtClean="0"/>
              <a:t>7/19/2022</a:t>
            </a:fld>
            <a:endParaRPr lang="en-US" dirty="0"/>
          </a:p>
        </p:txBody>
      </p:sp>
      <p:sp>
        <p:nvSpPr>
          <p:cNvPr id="5" name="Footer Placeholder 4">
            <a:extLst>
              <a:ext uri="{FF2B5EF4-FFF2-40B4-BE49-F238E27FC236}">
                <a16:creationId xmlns:a16="http://schemas.microsoft.com/office/drawing/2014/main" id="{4A3831EC-741F-4C66-C975-37E4DA8769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6CBD90-E8DF-BAE0-4B3A-C57B842BDAF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70667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CAE65-A53A-FBA1-5C6B-675BDB10C82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9E0E07E-8331-CF83-6C40-3429C7AD92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E4BFAB-6D8A-00FF-6EF1-20AC2E48004D}"/>
              </a:ext>
            </a:extLst>
          </p:cNvPr>
          <p:cNvSpPr>
            <a:spLocks noGrp="1"/>
          </p:cNvSpPr>
          <p:nvPr>
            <p:ph type="dt" sz="half" idx="10"/>
          </p:nvPr>
        </p:nvSpPr>
        <p:spPr/>
        <p:txBody>
          <a:bodyPr/>
          <a:lstStyle/>
          <a:p>
            <a:fld id="{15417D9E-721A-44BB-8863-9873FE64DA75}" type="datetime1">
              <a:rPr lang="en-US" smtClean="0"/>
              <a:t>7/19/2022</a:t>
            </a:fld>
            <a:endParaRPr lang="en-US"/>
          </a:p>
        </p:txBody>
      </p:sp>
      <p:sp>
        <p:nvSpPr>
          <p:cNvPr id="5" name="Footer Placeholder 4">
            <a:extLst>
              <a:ext uri="{FF2B5EF4-FFF2-40B4-BE49-F238E27FC236}">
                <a16:creationId xmlns:a16="http://schemas.microsoft.com/office/drawing/2014/main" id="{03B37ECB-0482-2621-E4B6-CC4026099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C446D8-B7AD-C40E-4FFF-11C1726BF8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84949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2B8A3-A05F-2911-2043-66A41B2CA15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1EA354D-5CC6-8CCA-4BB1-760469339A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E6A13AB-684C-06B4-D610-027570D7C3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1E11109-62FD-72E7-4298-1E10FF57BBE0}"/>
              </a:ext>
            </a:extLst>
          </p:cNvPr>
          <p:cNvSpPr>
            <a:spLocks noGrp="1"/>
          </p:cNvSpPr>
          <p:nvPr>
            <p:ph type="dt" sz="half" idx="10"/>
          </p:nvPr>
        </p:nvSpPr>
        <p:spPr/>
        <p:txBody>
          <a:bodyPr/>
          <a:lstStyle/>
          <a:p>
            <a:fld id="{5F31DA2F-80B8-49CF-99FB-5ABCA53A607A}" type="datetime1">
              <a:rPr lang="en-US" smtClean="0"/>
              <a:t>7/19/2022</a:t>
            </a:fld>
            <a:endParaRPr lang="en-US"/>
          </a:p>
        </p:txBody>
      </p:sp>
      <p:sp>
        <p:nvSpPr>
          <p:cNvPr id="6" name="Footer Placeholder 5">
            <a:extLst>
              <a:ext uri="{FF2B5EF4-FFF2-40B4-BE49-F238E27FC236}">
                <a16:creationId xmlns:a16="http://schemas.microsoft.com/office/drawing/2014/main" id="{540727BF-09EB-8620-FF83-A6B3A4FD6A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797E98-EA45-769E-635E-7253151A170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78221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DA106-7927-B456-8DEE-71E359A9384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3C59647-944E-FED5-CEEF-7C3F54B4FF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DA2C5A-09A5-BF81-2033-0CDB55FD81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A8A7393-3E42-EF60-D918-0A409A587D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2959E4-6A4F-21A0-ADE7-DDC583BFD7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1A1AAAA-F579-17D8-019D-83084A3E65FF}"/>
              </a:ext>
            </a:extLst>
          </p:cNvPr>
          <p:cNvSpPr>
            <a:spLocks noGrp="1"/>
          </p:cNvSpPr>
          <p:nvPr>
            <p:ph type="dt" sz="half" idx="10"/>
          </p:nvPr>
        </p:nvSpPr>
        <p:spPr/>
        <p:txBody>
          <a:bodyPr/>
          <a:lstStyle/>
          <a:p>
            <a:fld id="{28852172-E6C9-4B6C-929A-A9DE3837BBF1}" type="datetime1">
              <a:rPr lang="en-US" smtClean="0"/>
              <a:t>7/19/2022</a:t>
            </a:fld>
            <a:endParaRPr lang="en-US"/>
          </a:p>
        </p:txBody>
      </p:sp>
      <p:sp>
        <p:nvSpPr>
          <p:cNvPr id="8" name="Footer Placeholder 7">
            <a:extLst>
              <a:ext uri="{FF2B5EF4-FFF2-40B4-BE49-F238E27FC236}">
                <a16:creationId xmlns:a16="http://schemas.microsoft.com/office/drawing/2014/main" id="{062DDE1A-F623-8D55-7374-4E8B22A342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31D1A3-6C07-2A99-6DFF-779B1E948DB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18126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E869B-25CE-15C9-F48D-E9FC9373520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4C59060-3CED-DA17-5DE8-84E586F9FF07}"/>
              </a:ext>
            </a:extLst>
          </p:cNvPr>
          <p:cNvSpPr>
            <a:spLocks noGrp="1"/>
          </p:cNvSpPr>
          <p:nvPr>
            <p:ph type="dt" sz="half" idx="10"/>
          </p:nvPr>
        </p:nvSpPr>
        <p:spPr/>
        <p:txBody>
          <a:bodyPr/>
          <a:lstStyle/>
          <a:p>
            <a:fld id="{3AB41CFF-90C9-47B3-9DA1-F2BF8D839F7E}" type="datetime1">
              <a:rPr lang="en-US" smtClean="0"/>
              <a:t>7/19/2022</a:t>
            </a:fld>
            <a:endParaRPr lang="en-US"/>
          </a:p>
        </p:txBody>
      </p:sp>
      <p:sp>
        <p:nvSpPr>
          <p:cNvPr id="4" name="Footer Placeholder 3">
            <a:extLst>
              <a:ext uri="{FF2B5EF4-FFF2-40B4-BE49-F238E27FC236}">
                <a16:creationId xmlns:a16="http://schemas.microsoft.com/office/drawing/2014/main" id="{CE987AAF-D6F4-924A-2756-C846B7DC8D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128952D-F2AB-4017-BFF4-7F0CBC3562B5}"/>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08305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475314-FB4F-3AF2-4F6E-0C1184A37AFC}"/>
              </a:ext>
            </a:extLst>
          </p:cNvPr>
          <p:cNvSpPr>
            <a:spLocks noGrp="1"/>
          </p:cNvSpPr>
          <p:nvPr>
            <p:ph type="dt" sz="half" idx="10"/>
          </p:nvPr>
        </p:nvSpPr>
        <p:spPr/>
        <p:txBody>
          <a:bodyPr/>
          <a:lstStyle/>
          <a:p>
            <a:fld id="{F06048FA-06AB-4884-A69B-986B96E68A24}" type="datetime1">
              <a:rPr lang="en-US" smtClean="0"/>
              <a:t>7/19/2022</a:t>
            </a:fld>
            <a:endParaRPr lang="en-US"/>
          </a:p>
        </p:txBody>
      </p:sp>
      <p:sp>
        <p:nvSpPr>
          <p:cNvPr id="3" name="Footer Placeholder 2">
            <a:extLst>
              <a:ext uri="{FF2B5EF4-FFF2-40B4-BE49-F238E27FC236}">
                <a16:creationId xmlns:a16="http://schemas.microsoft.com/office/drawing/2014/main" id="{1A78C00F-8BDA-8E8F-A80C-22BB82F9268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8838B6-29A6-CFC2-8125-AFF62ED779E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450270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0CA82-1728-F382-0DB2-4037490DC4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9E81CE5-B5F1-EE33-0B17-B90BA23634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992BA3B-F3AC-C82A-9917-C517246461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9B4E3B-1391-4D31-254B-C7D8F9EE8047}"/>
              </a:ext>
            </a:extLst>
          </p:cNvPr>
          <p:cNvSpPr>
            <a:spLocks noGrp="1"/>
          </p:cNvSpPr>
          <p:nvPr>
            <p:ph type="dt" sz="half" idx="10"/>
          </p:nvPr>
        </p:nvSpPr>
        <p:spPr/>
        <p:txBody>
          <a:bodyPr/>
          <a:lstStyle/>
          <a:p>
            <a:fld id="{50DB7ABA-0172-4F9C-889D-567164F66BCD}" type="datetime1">
              <a:rPr lang="en-US" smtClean="0"/>
              <a:t>7/19/2022</a:t>
            </a:fld>
            <a:endParaRPr lang="en-US"/>
          </a:p>
        </p:txBody>
      </p:sp>
      <p:sp>
        <p:nvSpPr>
          <p:cNvPr id="6" name="Footer Placeholder 5">
            <a:extLst>
              <a:ext uri="{FF2B5EF4-FFF2-40B4-BE49-F238E27FC236}">
                <a16:creationId xmlns:a16="http://schemas.microsoft.com/office/drawing/2014/main" id="{61A4920A-89A8-279E-FF25-D253596213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ACC30C-AE8B-CA44-DB76-7216D061217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335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921D9-5856-F2F7-584E-A27872789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DC42236-B532-1156-1517-22B782C692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F65C96B-CE2B-1B9F-DEC5-E77A3FDCE7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4B0460-40E7-D474-9EBC-009CB4174484}"/>
              </a:ext>
            </a:extLst>
          </p:cNvPr>
          <p:cNvSpPr>
            <a:spLocks noGrp="1"/>
          </p:cNvSpPr>
          <p:nvPr>
            <p:ph type="dt" sz="half" idx="10"/>
          </p:nvPr>
        </p:nvSpPr>
        <p:spPr/>
        <p:txBody>
          <a:bodyPr/>
          <a:lstStyle/>
          <a:p>
            <a:fld id="{78AC6A5B-8AE7-4A41-B5A7-9ADC6686DC18}" type="datetime1">
              <a:rPr lang="en-US" smtClean="0"/>
              <a:t>7/19/2022</a:t>
            </a:fld>
            <a:endParaRPr lang="en-US"/>
          </a:p>
        </p:txBody>
      </p:sp>
      <p:sp>
        <p:nvSpPr>
          <p:cNvPr id="6" name="Footer Placeholder 5">
            <a:extLst>
              <a:ext uri="{FF2B5EF4-FFF2-40B4-BE49-F238E27FC236}">
                <a16:creationId xmlns:a16="http://schemas.microsoft.com/office/drawing/2014/main" id="{7DF32A48-323B-D66D-E7F3-C89E6CEE10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06E220-5F48-2FF4-DA83-FD291FB974F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951148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2F0E5-5A00-CF4D-EB9E-6E8F15EF53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D51C66A-33B2-9542-C2E7-091E2D53D1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EFA2BFF-131E-3555-207D-2F13C85DBF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E0CF6C-748E-4B7A-BC8B-3011EF78ED13}" type="datetime1">
              <a:rPr lang="en-US" smtClean="0"/>
              <a:pPr/>
              <a:t>7/19/2022</a:t>
            </a:fld>
            <a:endParaRPr lang="en-US" dirty="0"/>
          </a:p>
        </p:txBody>
      </p:sp>
      <p:sp>
        <p:nvSpPr>
          <p:cNvPr id="5" name="Footer Placeholder 4">
            <a:extLst>
              <a:ext uri="{FF2B5EF4-FFF2-40B4-BE49-F238E27FC236}">
                <a16:creationId xmlns:a16="http://schemas.microsoft.com/office/drawing/2014/main" id="{AF135EF0-04B6-4D18-7110-0A560CBAEC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A159DC0-83BA-EE7A-3190-87CAEAE5F0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28866834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guru99.com/integration-testing.html" TargetMode="External"/><Relationship Id="rId2" Type="http://schemas.openxmlformats.org/officeDocument/2006/relationships/hyperlink" Target="https://www.guru99.com/unit-testing-guide.html" TargetMode="External"/><Relationship Id="rId1" Type="http://schemas.openxmlformats.org/officeDocument/2006/relationships/slideLayout" Target="../slideLayouts/slideLayout2.xml"/><Relationship Id="rId5" Type="http://schemas.openxmlformats.org/officeDocument/2006/relationships/hyperlink" Target="https://www.guru99.com/regression-testing.html" TargetMode="External"/><Relationship Id="rId4" Type="http://schemas.openxmlformats.org/officeDocument/2006/relationships/hyperlink" Target="https://www.guru99.com/functional-testing.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802C76AA-E22F-4780-1FAD-CAEF09262CD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303"/>
          <a:stretch/>
        </p:blipFill>
        <p:spPr>
          <a:xfrm>
            <a:off x="20" y="1376"/>
            <a:ext cx="12191980" cy="6856624"/>
          </a:xfrm>
          <a:prstGeom prst="rect">
            <a:avLst/>
          </a:prstGeom>
        </p:spPr>
      </p:pic>
      <p:sp>
        <p:nvSpPr>
          <p:cNvPr id="2" name="Title 1">
            <a:extLst>
              <a:ext uri="{FF2B5EF4-FFF2-40B4-BE49-F238E27FC236}">
                <a16:creationId xmlns:a16="http://schemas.microsoft.com/office/drawing/2014/main" id="{C794A603-7583-D5F2-E815-B9F5F3E0B725}"/>
              </a:ext>
            </a:extLst>
          </p:cNvPr>
          <p:cNvSpPr>
            <a:spLocks noGrp="1"/>
          </p:cNvSpPr>
          <p:nvPr>
            <p:ph type="ctrTitle"/>
          </p:nvPr>
        </p:nvSpPr>
        <p:spPr>
          <a:xfrm>
            <a:off x="996275" y="156477"/>
            <a:ext cx="10190071" cy="1515091"/>
          </a:xfrm>
        </p:spPr>
        <p:txBody>
          <a:bodyPr anchor="b">
            <a:normAutofit/>
          </a:bodyPr>
          <a:lstStyle/>
          <a:p>
            <a:r>
              <a:rPr lang="en-US" sz="5400" dirty="0">
                <a:solidFill>
                  <a:srgbClr val="FFFFFF"/>
                </a:solidFill>
              </a:rPr>
              <a:t>AUTOMATION</a:t>
            </a:r>
            <a:endParaRPr lang="en-IN" sz="5400" dirty="0">
              <a:solidFill>
                <a:srgbClr val="FFFFFF"/>
              </a:solidFill>
            </a:endParaRPr>
          </a:p>
        </p:txBody>
      </p:sp>
      <p:sp>
        <p:nvSpPr>
          <p:cNvPr id="3" name="Subtitle 2">
            <a:extLst>
              <a:ext uri="{FF2B5EF4-FFF2-40B4-BE49-F238E27FC236}">
                <a16:creationId xmlns:a16="http://schemas.microsoft.com/office/drawing/2014/main" id="{2EEBA099-64EC-490B-0CB7-A4AE35DE9574}"/>
              </a:ext>
            </a:extLst>
          </p:cNvPr>
          <p:cNvSpPr>
            <a:spLocks noGrp="1"/>
          </p:cNvSpPr>
          <p:nvPr>
            <p:ph type="subTitle" idx="1"/>
          </p:nvPr>
        </p:nvSpPr>
        <p:spPr>
          <a:xfrm>
            <a:off x="1218708" y="2686051"/>
            <a:ext cx="9781327" cy="2771774"/>
          </a:xfrm>
        </p:spPr>
        <p:txBody>
          <a:bodyPr anchor="t">
            <a:normAutofit/>
          </a:bodyPr>
          <a:lstStyle/>
          <a:p>
            <a:pPr algn="l"/>
            <a:r>
              <a:rPr lang="en-US" sz="2000" b="1" i="0" dirty="0">
                <a:solidFill>
                  <a:srgbClr val="222222"/>
                </a:solidFill>
                <a:effectLst/>
                <a:latin typeface="Source Sans Pro" panose="020B0503030403020204" pitchFamily="34" charset="0"/>
              </a:rPr>
              <a:t>Automation Testing</a:t>
            </a:r>
            <a:r>
              <a:rPr lang="en-US" sz="2000" b="0" i="0" dirty="0">
                <a:solidFill>
                  <a:srgbClr val="222222"/>
                </a:solidFill>
                <a:effectLst/>
                <a:latin typeface="Source Sans Pro" panose="020B0503030403020204" pitchFamily="34" charset="0"/>
              </a:rPr>
              <a:t> is a software testing technique that performs using special automated testing software tools to execute a test case suite. On the contrary, Manual Testing is performed by a human sitting in front of a computer carefully executing the test steps.</a:t>
            </a:r>
          </a:p>
          <a:p>
            <a:pPr algn="l"/>
            <a:r>
              <a:rPr lang="en-US" sz="2000" b="0" i="0" dirty="0">
                <a:solidFill>
                  <a:srgbClr val="222222"/>
                </a:solidFill>
                <a:effectLst/>
                <a:latin typeface="Source Sans Pro" panose="020B0503030403020204" pitchFamily="34" charset="0"/>
              </a:rPr>
              <a:t>The automation testing software can also enter test data into the System Under Test, compare expected and actual results and generate detailed test reports. Software Test Automation demands considerable investments of money and resources.</a:t>
            </a:r>
          </a:p>
          <a:p>
            <a:endParaRPr lang="en-IN" sz="2200" dirty="0">
              <a:solidFill>
                <a:srgbClr val="FFFFFF"/>
              </a:solidFill>
            </a:endParaRPr>
          </a:p>
        </p:txBody>
      </p:sp>
    </p:spTree>
    <p:extLst>
      <p:ext uri="{BB962C8B-B14F-4D97-AF65-F5344CB8AC3E}">
        <p14:creationId xmlns:p14="http://schemas.microsoft.com/office/powerpoint/2010/main" val="1262780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09F1D5-B0F1-4714-A239-E5B61C161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228FB460-D3FF-4440-A020-05982A09E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0546" y="1011045"/>
            <a:ext cx="4369859" cy="4369859"/>
          </a:xfrm>
          <a:prstGeom prst="roundRect">
            <a:avLst>
              <a:gd name="adj" fmla="val 27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DD8676-3285-905D-8CA5-462A98DADBBD}"/>
              </a:ext>
            </a:extLst>
          </p:cNvPr>
          <p:cNvSpPr>
            <a:spLocks noGrp="1"/>
          </p:cNvSpPr>
          <p:nvPr>
            <p:ph type="title"/>
          </p:nvPr>
        </p:nvSpPr>
        <p:spPr>
          <a:xfrm>
            <a:off x="956826" y="1112969"/>
            <a:ext cx="3937298" cy="4166010"/>
          </a:xfrm>
        </p:spPr>
        <p:txBody>
          <a:bodyPr>
            <a:normAutofit/>
          </a:bodyPr>
          <a:lstStyle/>
          <a:p>
            <a:r>
              <a:rPr lang="en-IN" b="1" i="0" dirty="0">
                <a:solidFill>
                  <a:srgbClr val="FFFFFF"/>
                </a:solidFill>
                <a:effectLst/>
                <a:latin typeface="Source Sans Pro" panose="020B0503030403020204" pitchFamily="34" charset="0"/>
              </a:rPr>
              <a:t>Test Execution</a:t>
            </a:r>
            <a:br>
              <a:rPr lang="en-IN" b="1" i="0" dirty="0">
                <a:solidFill>
                  <a:srgbClr val="FFFFFF"/>
                </a:solidFill>
                <a:effectLst/>
                <a:latin typeface="Source Sans Pro" panose="020B0503030403020204" pitchFamily="34" charset="0"/>
              </a:rPr>
            </a:br>
            <a:endParaRPr lang="en-IN" dirty="0">
              <a:solidFill>
                <a:srgbClr val="FFFFFF"/>
              </a:solidFill>
            </a:endParaRP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2B2FD6D-F075-4CC9-375F-4CEC08514F23}"/>
              </a:ext>
            </a:extLst>
          </p:cNvPr>
          <p:cNvSpPr>
            <a:spLocks noGrp="1"/>
          </p:cNvSpPr>
          <p:nvPr>
            <p:ph idx="1"/>
          </p:nvPr>
        </p:nvSpPr>
        <p:spPr>
          <a:xfrm>
            <a:off x="6096000" y="820880"/>
            <a:ext cx="5257799" cy="4889350"/>
          </a:xfrm>
        </p:spPr>
        <p:txBody>
          <a:bodyPr anchor="t">
            <a:normAutofit/>
          </a:bodyPr>
          <a:lstStyle/>
          <a:p>
            <a:r>
              <a:rPr lang="en-US" sz="2000" b="0" i="0">
                <a:effectLst/>
                <a:latin typeface="Source Sans Pro" panose="020B0503030403020204" pitchFamily="34" charset="0"/>
              </a:rPr>
              <a:t>Automation Scripts are executed during this phase. The scripts need input test data before there are set to run. Once executed they provide detailed test reports.</a:t>
            </a:r>
          </a:p>
          <a:p>
            <a:r>
              <a:rPr lang="en-US" sz="2000" b="0" i="0">
                <a:effectLst/>
                <a:latin typeface="Source Sans Pro" panose="020B0503030403020204" pitchFamily="34" charset="0"/>
              </a:rPr>
              <a:t>Execution can be performed using the automation tool directly or through the Test Management tool which will invoke the automation tool.</a:t>
            </a:r>
          </a:p>
          <a:p>
            <a:r>
              <a:rPr lang="en-US" sz="2000" b="0" i="0">
                <a:effectLst/>
                <a:latin typeface="Source Sans Pro" panose="020B0503030403020204" pitchFamily="34" charset="0"/>
              </a:rPr>
              <a:t>Example: Quality center is the Test Management tool which in turn it will invoke QTP for execution of automation scripts. Scripts can be executed in a single machine or a group of machines. The execution can be done during the night, to save time.</a:t>
            </a:r>
          </a:p>
          <a:p>
            <a:endParaRPr lang="en-IN" sz="2000"/>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18308"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493426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C33476-CB31-B221-A717-C5CFB6A4CA6A}"/>
              </a:ext>
            </a:extLst>
          </p:cNvPr>
          <p:cNvSpPr>
            <a:spLocks noGrp="1"/>
          </p:cNvSpPr>
          <p:nvPr>
            <p:ph type="title"/>
          </p:nvPr>
        </p:nvSpPr>
        <p:spPr>
          <a:xfrm>
            <a:off x="1245072" y="1289765"/>
            <a:ext cx="3651101" cy="4270963"/>
          </a:xfrm>
        </p:spPr>
        <p:txBody>
          <a:bodyPr anchor="ctr">
            <a:normAutofit/>
          </a:bodyPr>
          <a:lstStyle/>
          <a:p>
            <a:pPr algn="ctr"/>
            <a:r>
              <a:rPr lang="en-US" sz="4300" b="1" i="0" dirty="0">
                <a:solidFill>
                  <a:srgbClr val="FFFFFF"/>
                </a:solidFill>
                <a:effectLst/>
                <a:latin typeface="Source Sans Pro" panose="020B0503030403020204" pitchFamily="34" charset="0"/>
              </a:rPr>
              <a:t>Test Automation Maintenance Approach</a:t>
            </a:r>
            <a:br>
              <a:rPr lang="en-US" sz="4300" b="1" i="0" dirty="0">
                <a:solidFill>
                  <a:srgbClr val="FFFFFF"/>
                </a:solidFill>
                <a:effectLst/>
                <a:latin typeface="Source Sans Pro" panose="020B0503030403020204" pitchFamily="34" charset="0"/>
              </a:rPr>
            </a:br>
            <a:endParaRPr lang="en-IN" sz="4300" dirty="0">
              <a:solidFill>
                <a:srgbClr val="FFFFFF"/>
              </a:solidFill>
            </a:endParaRP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67E1D393-6869-D19A-1CB8-F7E35B264577}"/>
              </a:ext>
            </a:extLst>
          </p:cNvPr>
          <p:cNvSpPr>
            <a:spLocks noGrp="1"/>
          </p:cNvSpPr>
          <p:nvPr>
            <p:ph idx="1"/>
          </p:nvPr>
        </p:nvSpPr>
        <p:spPr>
          <a:xfrm>
            <a:off x="6297233" y="518400"/>
            <a:ext cx="4771607" cy="5837949"/>
          </a:xfrm>
        </p:spPr>
        <p:txBody>
          <a:bodyPr anchor="ctr">
            <a:normAutofit/>
          </a:bodyPr>
          <a:lstStyle/>
          <a:p>
            <a:r>
              <a:rPr lang="en-US" sz="2000" b="1" i="0" dirty="0">
                <a:solidFill>
                  <a:schemeClr val="tx1">
                    <a:alpha val="80000"/>
                  </a:schemeClr>
                </a:solidFill>
                <a:effectLst/>
                <a:latin typeface="Source Sans Pro" panose="020B0503030403020204" pitchFamily="34" charset="0"/>
              </a:rPr>
              <a:t>Test Automation Maintenance Approach</a:t>
            </a:r>
            <a:r>
              <a:rPr lang="en-US" sz="2000" b="0" i="0" dirty="0">
                <a:solidFill>
                  <a:schemeClr val="tx1">
                    <a:alpha val="80000"/>
                  </a:schemeClr>
                </a:solidFill>
                <a:effectLst/>
                <a:latin typeface="Source Sans Pro" panose="020B0503030403020204" pitchFamily="34" charset="0"/>
              </a:rPr>
              <a:t> is an automation testing phase carried out to test whether the new functionalities added to the software are working fine or not. Maintenance in automation testing is executed when new automation scripts are added and need to be reviewed and maintained in order to improve the effectiveness of automation scripts with each successive release cycle.</a:t>
            </a:r>
          </a:p>
          <a:p>
            <a:endParaRPr lang="en-IN" sz="2000" dirty="0">
              <a:solidFill>
                <a:schemeClr val="tx1">
                  <a:alpha val="80000"/>
                </a:schemeClr>
              </a:solidFill>
            </a:endParaRP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5953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D043F3-6429-74EF-110E-7F5C67F56662}"/>
              </a:ext>
            </a:extLst>
          </p:cNvPr>
          <p:cNvSpPr>
            <a:spLocks noGrp="1"/>
          </p:cNvSpPr>
          <p:nvPr>
            <p:ph type="title"/>
          </p:nvPr>
        </p:nvSpPr>
        <p:spPr>
          <a:xfrm>
            <a:off x="1171074" y="1396686"/>
            <a:ext cx="3240506" cy="4064628"/>
          </a:xfrm>
        </p:spPr>
        <p:txBody>
          <a:bodyPr>
            <a:normAutofit/>
          </a:bodyPr>
          <a:lstStyle/>
          <a:p>
            <a:r>
              <a:rPr lang="en-US" dirty="0">
                <a:solidFill>
                  <a:srgbClr val="FFFFFF"/>
                </a:solidFill>
              </a:rPr>
              <a:t>BENEFITS</a:t>
            </a:r>
            <a:endParaRPr lang="en-IN" dirty="0">
              <a:solidFill>
                <a:srgbClr val="FFFFFF"/>
              </a:solidFill>
            </a:endParaRPr>
          </a:p>
        </p:txBody>
      </p:sp>
      <p:sp>
        <p:nvSpPr>
          <p:cNvPr id="20"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1"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623F953A-89A1-07F6-38DC-84FA418B2A9B}"/>
              </a:ext>
            </a:extLst>
          </p:cNvPr>
          <p:cNvSpPr>
            <a:spLocks noGrp="1"/>
          </p:cNvSpPr>
          <p:nvPr>
            <p:ph idx="1"/>
          </p:nvPr>
        </p:nvSpPr>
        <p:spPr>
          <a:xfrm>
            <a:off x="5370153" y="1526033"/>
            <a:ext cx="5536397" cy="3935281"/>
          </a:xfrm>
        </p:spPr>
        <p:txBody>
          <a:bodyPr>
            <a:normAutofit/>
          </a:bodyPr>
          <a:lstStyle/>
          <a:p>
            <a:r>
              <a:rPr lang="en-US" sz="1100" b="1" i="0">
                <a:effectLst/>
                <a:latin typeface="Source Sans Pro" panose="020B0503030403020204" pitchFamily="34" charset="0"/>
              </a:rPr>
              <a:t>Following are the Test Automation benefits:</a:t>
            </a:r>
          </a:p>
          <a:p>
            <a:pPr>
              <a:buFont typeface="Arial" panose="020B0604020202020204" pitchFamily="34" charset="0"/>
              <a:buChar char="•"/>
            </a:pPr>
            <a:r>
              <a:rPr lang="en-US" sz="1100" b="0" i="0">
                <a:effectLst/>
                <a:latin typeface="Source Sans Pro" panose="020B0503030403020204" pitchFamily="34" charset="0"/>
              </a:rPr>
              <a:t>70% faster than the manual testing</a:t>
            </a:r>
          </a:p>
          <a:p>
            <a:pPr>
              <a:buFont typeface="Arial" panose="020B0604020202020204" pitchFamily="34" charset="0"/>
              <a:buChar char="•"/>
            </a:pPr>
            <a:r>
              <a:rPr lang="en-US" sz="1100" b="0" i="0">
                <a:effectLst/>
                <a:latin typeface="Source Sans Pro" panose="020B0503030403020204" pitchFamily="34" charset="0"/>
              </a:rPr>
              <a:t>Wider test coverage of application features</a:t>
            </a:r>
          </a:p>
          <a:p>
            <a:pPr>
              <a:buFont typeface="Arial" panose="020B0604020202020204" pitchFamily="34" charset="0"/>
              <a:buChar char="•"/>
            </a:pPr>
            <a:r>
              <a:rPr lang="en-US" sz="1100" b="0" i="0">
                <a:effectLst/>
                <a:latin typeface="Source Sans Pro" panose="020B0503030403020204" pitchFamily="34" charset="0"/>
              </a:rPr>
              <a:t>Reliable in results</a:t>
            </a:r>
          </a:p>
          <a:p>
            <a:pPr>
              <a:buFont typeface="Arial" panose="020B0604020202020204" pitchFamily="34" charset="0"/>
              <a:buChar char="•"/>
            </a:pPr>
            <a:r>
              <a:rPr lang="en-US" sz="1100" b="0" i="0">
                <a:effectLst/>
                <a:latin typeface="Source Sans Pro" panose="020B0503030403020204" pitchFamily="34" charset="0"/>
              </a:rPr>
              <a:t>Ensure Consistency</a:t>
            </a:r>
          </a:p>
          <a:p>
            <a:pPr>
              <a:buFont typeface="Arial" panose="020B0604020202020204" pitchFamily="34" charset="0"/>
              <a:buChar char="•"/>
            </a:pPr>
            <a:r>
              <a:rPr lang="en-US" sz="1100" b="0" i="0">
                <a:effectLst/>
                <a:latin typeface="Source Sans Pro" panose="020B0503030403020204" pitchFamily="34" charset="0"/>
              </a:rPr>
              <a:t>Saves Time and Cost</a:t>
            </a:r>
          </a:p>
          <a:p>
            <a:pPr>
              <a:buFont typeface="Arial" panose="020B0604020202020204" pitchFamily="34" charset="0"/>
              <a:buChar char="•"/>
            </a:pPr>
            <a:r>
              <a:rPr lang="en-US" sz="1100" b="0" i="0">
                <a:effectLst/>
                <a:latin typeface="Source Sans Pro" panose="020B0503030403020204" pitchFamily="34" charset="0"/>
              </a:rPr>
              <a:t>Improves accuracy</a:t>
            </a:r>
          </a:p>
          <a:p>
            <a:pPr>
              <a:buFont typeface="Arial" panose="020B0604020202020204" pitchFamily="34" charset="0"/>
              <a:buChar char="•"/>
            </a:pPr>
            <a:r>
              <a:rPr lang="en-US" sz="1100" b="0" i="0">
                <a:effectLst/>
                <a:latin typeface="Source Sans Pro" panose="020B0503030403020204" pitchFamily="34" charset="0"/>
              </a:rPr>
              <a:t>Human Intervention is not required while execution</a:t>
            </a:r>
          </a:p>
          <a:p>
            <a:pPr>
              <a:buFont typeface="Arial" panose="020B0604020202020204" pitchFamily="34" charset="0"/>
              <a:buChar char="•"/>
            </a:pPr>
            <a:r>
              <a:rPr lang="en-US" sz="1100" b="0" i="0">
                <a:effectLst/>
                <a:latin typeface="Source Sans Pro" panose="020B0503030403020204" pitchFamily="34" charset="0"/>
              </a:rPr>
              <a:t>Increases Efficiency</a:t>
            </a:r>
          </a:p>
          <a:p>
            <a:pPr>
              <a:buFont typeface="Arial" panose="020B0604020202020204" pitchFamily="34" charset="0"/>
              <a:buChar char="•"/>
            </a:pPr>
            <a:r>
              <a:rPr lang="en-US" sz="1100" b="0" i="0">
                <a:effectLst/>
                <a:latin typeface="Source Sans Pro" panose="020B0503030403020204" pitchFamily="34" charset="0"/>
              </a:rPr>
              <a:t>Better speed in executing tests</a:t>
            </a:r>
          </a:p>
          <a:p>
            <a:pPr>
              <a:buFont typeface="Arial" panose="020B0604020202020204" pitchFamily="34" charset="0"/>
              <a:buChar char="•"/>
            </a:pPr>
            <a:r>
              <a:rPr lang="en-US" sz="1100" b="0" i="0">
                <a:effectLst/>
                <a:latin typeface="Source Sans Pro" panose="020B0503030403020204" pitchFamily="34" charset="0"/>
              </a:rPr>
              <a:t>Re-usable test scripts</a:t>
            </a:r>
          </a:p>
          <a:p>
            <a:pPr>
              <a:buFont typeface="Arial" panose="020B0604020202020204" pitchFamily="34" charset="0"/>
              <a:buChar char="•"/>
            </a:pPr>
            <a:r>
              <a:rPr lang="en-US" sz="1100" b="0" i="0">
                <a:effectLst/>
                <a:latin typeface="Source Sans Pro" panose="020B0503030403020204" pitchFamily="34" charset="0"/>
              </a:rPr>
              <a:t>Test Frequently and thoroughly</a:t>
            </a:r>
          </a:p>
          <a:p>
            <a:pPr>
              <a:buFont typeface="Arial" panose="020B0604020202020204" pitchFamily="34" charset="0"/>
              <a:buChar char="•"/>
            </a:pPr>
            <a:r>
              <a:rPr lang="en-US" sz="1100" b="0" i="0">
                <a:effectLst/>
                <a:latin typeface="Source Sans Pro" panose="020B0503030403020204" pitchFamily="34" charset="0"/>
              </a:rPr>
              <a:t>More cycle of execution can be achieved through automation</a:t>
            </a:r>
          </a:p>
          <a:p>
            <a:pPr>
              <a:buFont typeface="Arial" panose="020B0604020202020204" pitchFamily="34" charset="0"/>
              <a:buChar char="•"/>
            </a:pPr>
            <a:r>
              <a:rPr lang="en-US" sz="1100" b="0" i="0">
                <a:effectLst/>
                <a:latin typeface="Source Sans Pro" panose="020B0503030403020204" pitchFamily="34" charset="0"/>
              </a:rPr>
              <a:t>Early time to market</a:t>
            </a:r>
          </a:p>
          <a:p>
            <a:endParaRPr lang="en-IN" sz="1100"/>
          </a:p>
        </p:txBody>
      </p:sp>
    </p:spTree>
    <p:extLst>
      <p:ext uri="{BB962C8B-B14F-4D97-AF65-F5344CB8AC3E}">
        <p14:creationId xmlns:p14="http://schemas.microsoft.com/office/powerpoint/2010/main" val="38309025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B0C2E-A6D5-7CC2-32D0-E25A55C12677}"/>
              </a:ext>
            </a:extLst>
          </p:cNvPr>
          <p:cNvSpPr>
            <a:spLocks noGrp="1"/>
          </p:cNvSpPr>
          <p:nvPr>
            <p:ph type="title"/>
          </p:nvPr>
        </p:nvSpPr>
        <p:spPr/>
        <p:txBody>
          <a:bodyPr/>
          <a:lstStyle/>
          <a:p>
            <a:pPr algn="ctr"/>
            <a:r>
              <a:rPr lang="en-US"/>
              <a:t>THANK YOU</a:t>
            </a:r>
            <a:r>
              <a:rPr lang="en-US" dirty="0"/>
              <a:t> </a:t>
            </a:r>
            <a:r>
              <a:rPr lang="en-US"/>
              <a:t> </a:t>
            </a:r>
            <a:r>
              <a:rPr lang="en-US" dirty="0"/>
              <a:t>ALL</a:t>
            </a:r>
            <a:endParaRPr lang="en-IN" dirty="0"/>
          </a:p>
        </p:txBody>
      </p:sp>
    </p:spTree>
    <p:extLst>
      <p:ext uri="{BB962C8B-B14F-4D97-AF65-F5344CB8AC3E}">
        <p14:creationId xmlns:p14="http://schemas.microsoft.com/office/powerpoint/2010/main" val="2853354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AD98D1C-F2EB-49D5-899B-086F7E26F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059849" y="-479"/>
            <a:ext cx="9132151" cy="6858478"/>
          </a:xfrm>
          <a:custGeom>
            <a:avLst/>
            <a:gdLst>
              <a:gd name="connsiteX0" fmla="*/ 5955776 w 9132151"/>
              <a:gd name="connsiteY0" fmla="*/ 0 h 6858478"/>
              <a:gd name="connsiteX1" fmla="*/ 5950199 w 9132151"/>
              <a:gd name="connsiteY1" fmla="*/ 0 h 6858478"/>
              <a:gd name="connsiteX2" fmla="*/ 4883971 w 9132151"/>
              <a:gd name="connsiteY2" fmla="*/ 0 h 6858478"/>
              <a:gd name="connsiteX3" fmla="*/ 0 w 9132151"/>
              <a:gd name="connsiteY3" fmla="*/ 0 h 6858478"/>
              <a:gd name="connsiteX4" fmla="*/ 0 w 9132151"/>
              <a:gd name="connsiteY4" fmla="*/ 6857916 h 6858478"/>
              <a:gd name="connsiteX5" fmla="*/ 1707856 w 9132151"/>
              <a:gd name="connsiteY5" fmla="*/ 6857916 h 6858478"/>
              <a:gd name="connsiteX6" fmla="*/ 1707596 w 9132151"/>
              <a:gd name="connsiteY6" fmla="*/ 6858478 h 6858478"/>
              <a:gd name="connsiteX7" fmla="*/ 9132151 w 9132151"/>
              <a:gd name="connsiteY7" fmla="*/ 6858478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2151" h="6858478">
                <a:moveTo>
                  <a:pt x="5955776" y="0"/>
                </a:moveTo>
                <a:lnTo>
                  <a:pt x="5950199" y="0"/>
                </a:lnTo>
                <a:lnTo>
                  <a:pt x="4883971" y="0"/>
                </a:lnTo>
                <a:lnTo>
                  <a:pt x="0" y="0"/>
                </a:lnTo>
                <a:lnTo>
                  <a:pt x="0" y="6857916"/>
                </a:lnTo>
                <a:lnTo>
                  <a:pt x="1707856" y="6857916"/>
                </a:lnTo>
                <a:lnTo>
                  <a:pt x="1707596" y="6858478"/>
                </a:lnTo>
                <a:lnTo>
                  <a:pt x="9132151" y="6858478"/>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7B4CA2D6-8008-4CEE-8D65-E6BE5477F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69312" y="-3325"/>
            <a:ext cx="8722688" cy="6861324"/>
          </a:xfrm>
          <a:custGeom>
            <a:avLst/>
            <a:gdLst>
              <a:gd name="connsiteX0" fmla="*/ 5560897 w 8722688"/>
              <a:gd name="connsiteY0" fmla="*/ 0 h 6861324"/>
              <a:gd name="connsiteX1" fmla="*/ 5555346 w 8722688"/>
              <a:gd name="connsiteY1" fmla="*/ 0 h 6861324"/>
              <a:gd name="connsiteX2" fmla="*/ 4494013 w 8722688"/>
              <a:gd name="connsiteY2" fmla="*/ 0 h 6861324"/>
              <a:gd name="connsiteX3" fmla="*/ 681726 w 8722688"/>
              <a:gd name="connsiteY3" fmla="*/ 0 h 6861324"/>
              <a:gd name="connsiteX4" fmla="*/ 681726 w 8722688"/>
              <a:gd name="connsiteY4" fmla="*/ 479 h 6861324"/>
              <a:gd name="connsiteX5" fmla="*/ 0 w 8722688"/>
              <a:gd name="connsiteY5" fmla="*/ 479 h 6861324"/>
              <a:gd name="connsiteX6" fmla="*/ 0 w 8722688"/>
              <a:gd name="connsiteY6" fmla="*/ 6861324 h 6861324"/>
              <a:gd name="connsiteX7" fmla="*/ 2429574 w 8722688"/>
              <a:gd name="connsiteY7" fmla="*/ 6861324 h 6861324"/>
              <a:gd name="connsiteX8" fmla="*/ 2429574 w 8722688"/>
              <a:gd name="connsiteY8" fmla="*/ 6861323 h 6861324"/>
              <a:gd name="connsiteX9" fmla="*/ 8368134 w 8722688"/>
              <a:gd name="connsiteY9" fmla="*/ 6861323 h 6861324"/>
              <a:gd name="connsiteX10" fmla="*/ 8366822 w 8722688"/>
              <a:gd name="connsiteY10" fmla="*/ 6858478 h 6861324"/>
              <a:gd name="connsiteX11" fmla="*/ 8722688 w 8722688"/>
              <a:gd name="connsiteY11" fmla="*/ 6858478 h 686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22688" h="6861324">
                <a:moveTo>
                  <a:pt x="5560897" y="0"/>
                </a:moveTo>
                <a:lnTo>
                  <a:pt x="5555346" y="0"/>
                </a:lnTo>
                <a:lnTo>
                  <a:pt x="4494013" y="0"/>
                </a:lnTo>
                <a:lnTo>
                  <a:pt x="681726" y="0"/>
                </a:lnTo>
                <a:lnTo>
                  <a:pt x="681726" y="479"/>
                </a:lnTo>
                <a:lnTo>
                  <a:pt x="0" y="479"/>
                </a:lnTo>
                <a:lnTo>
                  <a:pt x="0" y="6861324"/>
                </a:lnTo>
                <a:lnTo>
                  <a:pt x="2429574" y="6861324"/>
                </a:lnTo>
                <a:lnTo>
                  <a:pt x="2429574" y="6861323"/>
                </a:lnTo>
                <a:lnTo>
                  <a:pt x="8368134" y="6861323"/>
                </a:lnTo>
                <a:lnTo>
                  <a:pt x="8366822" y="6858478"/>
                </a:lnTo>
                <a:lnTo>
                  <a:pt x="8722688" y="6858478"/>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A85282E-8D5B-DC53-940D-E6346E86D407}"/>
              </a:ext>
            </a:extLst>
          </p:cNvPr>
          <p:cNvSpPr>
            <a:spLocks noGrp="1"/>
          </p:cNvSpPr>
          <p:nvPr>
            <p:ph type="title"/>
          </p:nvPr>
        </p:nvSpPr>
        <p:spPr>
          <a:xfrm>
            <a:off x="841248" y="704850"/>
            <a:ext cx="3751697" cy="2978150"/>
          </a:xfrm>
        </p:spPr>
        <p:txBody>
          <a:bodyPr anchor="b">
            <a:normAutofit/>
          </a:bodyPr>
          <a:lstStyle/>
          <a:p>
            <a:r>
              <a:rPr lang="en-US">
                <a:solidFill>
                  <a:schemeClr val="bg1"/>
                </a:solidFill>
              </a:rPr>
              <a:t>TEST AUTOMATION</a:t>
            </a:r>
            <a:endParaRPr lang="en-IN">
              <a:solidFill>
                <a:schemeClr val="bg1"/>
              </a:solidFill>
            </a:endParaRPr>
          </a:p>
        </p:txBody>
      </p:sp>
      <p:sp>
        <p:nvSpPr>
          <p:cNvPr id="3" name="Content Placeholder 2">
            <a:extLst>
              <a:ext uri="{FF2B5EF4-FFF2-40B4-BE49-F238E27FC236}">
                <a16:creationId xmlns:a16="http://schemas.microsoft.com/office/drawing/2014/main" id="{3D1C9C49-FDE0-97E1-8482-A7EC784B4F56}"/>
              </a:ext>
            </a:extLst>
          </p:cNvPr>
          <p:cNvSpPr>
            <a:spLocks noGrp="1"/>
          </p:cNvSpPr>
          <p:nvPr>
            <p:ph idx="1"/>
          </p:nvPr>
        </p:nvSpPr>
        <p:spPr>
          <a:xfrm>
            <a:off x="6121400" y="939800"/>
            <a:ext cx="5232400" cy="4845050"/>
          </a:xfrm>
        </p:spPr>
        <p:txBody>
          <a:bodyPr anchor="ctr">
            <a:normAutofit/>
          </a:bodyPr>
          <a:lstStyle/>
          <a:p>
            <a:r>
              <a:rPr lang="en-US" sz="1800" b="1" i="0">
                <a:effectLst/>
                <a:latin typeface="Source Sans Pro" panose="020B0503030403020204" pitchFamily="34" charset="0"/>
              </a:rPr>
              <a:t>Test Automation</a:t>
            </a:r>
            <a:r>
              <a:rPr lang="en-US" sz="1800" b="0" i="0">
                <a:effectLst/>
                <a:latin typeface="Source Sans Pro" panose="020B0503030403020204" pitchFamily="34" charset="0"/>
              </a:rPr>
              <a:t> is the best way to increase the effectiveness, test coverage, and execution speed in software testing. Automated software testing is important due to the following reasons:</a:t>
            </a:r>
          </a:p>
          <a:p>
            <a:pPr>
              <a:buFont typeface="Arial" panose="020B0604020202020204" pitchFamily="34" charset="0"/>
              <a:buChar char="•"/>
            </a:pPr>
            <a:r>
              <a:rPr lang="en-US" sz="1800" b="0" i="0">
                <a:effectLst/>
                <a:latin typeface="Source Sans Pro" panose="020B0503030403020204" pitchFamily="34" charset="0"/>
              </a:rPr>
              <a:t>Manual Testing of all workflows, all fields, all negative scenarios is time and money consuming</a:t>
            </a:r>
          </a:p>
          <a:p>
            <a:pPr>
              <a:buFont typeface="Arial" panose="020B0604020202020204" pitchFamily="34" charset="0"/>
              <a:buChar char="•"/>
            </a:pPr>
            <a:r>
              <a:rPr lang="en-US" sz="1800" b="0" i="0">
                <a:effectLst/>
                <a:latin typeface="Source Sans Pro" panose="020B0503030403020204" pitchFamily="34" charset="0"/>
              </a:rPr>
              <a:t>It is difficult to test for multilingual sites manually</a:t>
            </a:r>
          </a:p>
          <a:p>
            <a:pPr>
              <a:buFont typeface="Arial" panose="020B0604020202020204" pitchFamily="34" charset="0"/>
              <a:buChar char="•"/>
            </a:pPr>
            <a:r>
              <a:rPr lang="en-US" sz="1800" b="0" i="0">
                <a:effectLst/>
                <a:latin typeface="Source Sans Pro" panose="020B0503030403020204" pitchFamily="34" charset="0"/>
              </a:rPr>
              <a:t>Test Automation in software testing does not require Human intervention. You can run automated test unattended (overnight)</a:t>
            </a:r>
          </a:p>
          <a:p>
            <a:pPr>
              <a:buFont typeface="Arial" panose="020B0604020202020204" pitchFamily="34" charset="0"/>
              <a:buChar char="•"/>
            </a:pPr>
            <a:r>
              <a:rPr lang="en-US" sz="1800" b="0" i="0">
                <a:effectLst/>
                <a:latin typeface="Source Sans Pro" panose="020B0503030403020204" pitchFamily="34" charset="0"/>
              </a:rPr>
              <a:t>Test Automation increases the speed of test execution</a:t>
            </a:r>
          </a:p>
          <a:p>
            <a:pPr>
              <a:buFont typeface="Arial" panose="020B0604020202020204" pitchFamily="34" charset="0"/>
              <a:buChar char="•"/>
            </a:pPr>
            <a:r>
              <a:rPr lang="en-US" sz="1800" b="0" i="0">
                <a:effectLst/>
                <a:latin typeface="Source Sans Pro" panose="020B0503030403020204" pitchFamily="34" charset="0"/>
              </a:rPr>
              <a:t>Automation helps increase Test Coverage</a:t>
            </a:r>
          </a:p>
          <a:p>
            <a:pPr>
              <a:buFont typeface="Arial" panose="020B0604020202020204" pitchFamily="34" charset="0"/>
              <a:buChar char="•"/>
            </a:pPr>
            <a:r>
              <a:rPr lang="en-US" sz="1800" b="0" i="0">
                <a:effectLst/>
                <a:latin typeface="Source Sans Pro" panose="020B0503030403020204" pitchFamily="34" charset="0"/>
              </a:rPr>
              <a:t>Manual Testing can become boring and hence error-prone.</a:t>
            </a:r>
          </a:p>
          <a:p>
            <a:endParaRPr lang="en-IN" sz="1800"/>
          </a:p>
        </p:txBody>
      </p:sp>
    </p:spTree>
    <p:extLst>
      <p:ext uri="{BB962C8B-B14F-4D97-AF65-F5344CB8AC3E}">
        <p14:creationId xmlns:p14="http://schemas.microsoft.com/office/powerpoint/2010/main" val="198227931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7DEE90E4-AD44-B4EA-BA71-2F5C43055F56}"/>
              </a:ext>
            </a:extLst>
          </p:cNvPr>
          <p:cNvSpPr>
            <a:spLocks noGrp="1"/>
          </p:cNvSpPr>
          <p:nvPr>
            <p:ph type="title"/>
          </p:nvPr>
        </p:nvSpPr>
        <p:spPr>
          <a:xfrm>
            <a:off x="1014141" y="1450655"/>
            <a:ext cx="3932030" cy="3956690"/>
          </a:xfrm>
        </p:spPr>
        <p:txBody>
          <a:bodyPr anchor="ctr">
            <a:normAutofit/>
          </a:bodyPr>
          <a:lstStyle/>
          <a:p>
            <a:r>
              <a:rPr lang="en-US" sz="6800">
                <a:solidFill>
                  <a:schemeClr val="bg1"/>
                </a:solidFill>
              </a:rPr>
              <a:t>WHY THEY REQUIRED</a:t>
            </a:r>
            <a:endParaRPr lang="en-IN" sz="6800">
              <a:solidFill>
                <a:schemeClr val="bg1"/>
              </a:solidFill>
            </a:endParaRP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CF1274B-75B4-01A0-4877-C11B1DD81253}"/>
              </a:ext>
            </a:extLst>
          </p:cNvPr>
          <p:cNvSpPr>
            <a:spLocks noGrp="1"/>
          </p:cNvSpPr>
          <p:nvPr>
            <p:ph idx="1"/>
          </p:nvPr>
        </p:nvSpPr>
        <p:spPr>
          <a:xfrm>
            <a:off x="6096000" y="1108061"/>
            <a:ext cx="5008901" cy="4571972"/>
          </a:xfrm>
        </p:spPr>
        <p:txBody>
          <a:bodyPr anchor="ctr">
            <a:normAutofit/>
          </a:bodyPr>
          <a:lstStyle/>
          <a:p>
            <a:r>
              <a:rPr lang="en-US" sz="2000" b="0" i="0">
                <a:solidFill>
                  <a:schemeClr val="bg1"/>
                </a:solidFill>
                <a:effectLst/>
                <a:latin typeface="Source Sans Pro" panose="020B0503030403020204" pitchFamily="34" charset="0"/>
              </a:rPr>
              <a:t>Test cases to be automated can be selected using the following criterion to increase the automation ROI</a:t>
            </a:r>
          </a:p>
          <a:p>
            <a:pPr>
              <a:buFont typeface="Arial" panose="020B0604020202020204" pitchFamily="34" charset="0"/>
              <a:buChar char="•"/>
            </a:pPr>
            <a:r>
              <a:rPr lang="en-US" sz="2000" b="0" i="0">
                <a:solidFill>
                  <a:schemeClr val="bg1"/>
                </a:solidFill>
                <a:effectLst/>
                <a:latin typeface="Source Sans Pro" panose="020B0503030403020204" pitchFamily="34" charset="0"/>
              </a:rPr>
              <a:t>High Risk – Business Critical test cases</a:t>
            </a:r>
          </a:p>
          <a:p>
            <a:pPr>
              <a:buFont typeface="Arial" panose="020B0604020202020204" pitchFamily="34" charset="0"/>
              <a:buChar char="•"/>
            </a:pPr>
            <a:r>
              <a:rPr lang="en-US" sz="2000" b="0" i="0">
                <a:solidFill>
                  <a:schemeClr val="bg1"/>
                </a:solidFill>
                <a:effectLst/>
                <a:latin typeface="Source Sans Pro" panose="020B0503030403020204" pitchFamily="34" charset="0"/>
              </a:rPr>
              <a:t>Test cases that are repeatedly executed</a:t>
            </a:r>
          </a:p>
          <a:p>
            <a:pPr>
              <a:buFont typeface="Arial" panose="020B0604020202020204" pitchFamily="34" charset="0"/>
              <a:buChar char="•"/>
            </a:pPr>
            <a:r>
              <a:rPr lang="en-US" sz="2000" b="0" i="0">
                <a:solidFill>
                  <a:schemeClr val="bg1"/>
                </a:solidFill>
                <a:effectLst/>
                <a:latin typeface="Source Sans Pro" panose="020B0503030403020204" pitchFamily="34" charset="0"/>
              </a:rPr>
              <a:t>Test Cases that are very tedious or difficult to perform manually</a:t>
            </a:r>
          </a:p>
          <a:p>
            <a:pPr>
              <a:buFont typeface="Arial" panose="020B0604020202020204" pitchFamily="34" charset="0"/>
              <a:buChar char="•"/>
            </a:pPr>
            <a:r>
              <a:rPr lang="en-US" sz="2000" b="0" i="0">
                <a:solidFill>
                  <a:schemeClr val="bg1"/>
                </a:solidFill>
                <a:effectLst/>
                <a:latin typeface="Source Sans Pro" panose="020B0503030403020204" pitchFamily="34" charset="0"/>
              </a:rPr>
              <a:t>Test Cases which are time-consuming</a:t>
            </a:r>
          </a:p>
          <a:p>
            <a:endParaRPr lang="en-IN" sz="2000">
              <a:solidFill>
                <a:schemeClr val="bg1"/>
              </a:solidFill>
            </a:endParaRPr>
          </a:p>
        </p:txBody>
      </p:sp>
    </p:spTree>
    <p:extLst>
      <p:ext uri="{BB962C8B-B14F-4D97-AF65-F5344CB8AC3E}">
        <p14:creationId xmlns:p14="http://schemas.microsoft.com/office/powerpoint/2010/main" val="4283595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A93A0D-5859-244F-C262-1BBB773F0E9E}"/>
              </a:ext>
            </a:extLst>
          </p:cNvPr>
          <p:cNvSpPr>
            <a:spLocks noGrp="1"/>
          </p:cNvSpPr>
          <p:nvPr>
            <p:ph type="title"/>
          </p:nvPr>
        </p:nvSpPr>
        <p:spPr>
          <a:xfrm>
            <a:off x="965200" y="1567843"/>
            <a:ext cx="3712224" cy="3714496"/>
          </a:xfrm>
        </p:spPr>
        <p:txBody>
          <a:bodyPr anchor="ctr">
            <a:normAutofit/>
          </a:bodyPr>
          <a:lstStyle/>
          <a:p>
            <a:r>
              <a:rPr lang="en-US" sz="4800"/>
              <a:t>MANUAL TESTING</a:t>
            </a:r>
            <a:endParaRPr lang="en-IN" sz="4800"/>
          </a:p>
        </p:txBody>
      </p:sp>
      <p:grpSp>
        <p:nvGrpSpPr>
          <p:cNvPr id="17" name="Group 9">
            <a:extLst>
              <a:ext uri="{FF2B5EF4-FFF2-40B4-BE49-F238E27FC236}">
                <a16:creationId xmlns:a16="http://schemas.microsoft.com/office/drawing/2014/main" id="{2C3846A5-A498-4C9E-B4DC-13532657D7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5506" y="643467"/>
            <a:ext cx="1128382" cy="847206"/>
            <a:chOff x="8183879" y="1000124"/>
            <a:chExt cx="1562267" cy="1172973"/>
          </a:xfrm>
        </p:grpSpPr>
        <p:sp>
          <p:nvSpPr>
            <p:cNvPr id="11" name="Freeform 5">
              <a:extLst>
                <a:ext uri="{FF2B5EF4-FFF2-40B4-BE49-F238E27FC236}">
                  <a16:creationId xmlns:a16="http://schemas.microsoft.com/office/drawing/2014/main" id="{8A845FC1-FE68-40DE-B785-AA0F3DBD6F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
              <a:extLst>
                <a:ext uri="{FF2B5EF4-FFF2-40B4-BE49-F238E27FC236}">
                  <a16:creationId xmlns:a16="http://schemas.microsoft.com/office/drawing/2014/main" id="{C26048ED-7A92-4694-A168-2C6C5C0D63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19" name="Freeform: Shape 13">
            <a:extLst>
              <a:ext uri="{FF2B5EF4-FFF2-40B4-BE49-F238E27FC236}">
                <a16:creationId xmlns:a16="http://schemas.microsoft.com/office/drawing/2014/main" id="{662A3FAA-D056-4098-8115-EA61EAF06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7645" y="839534"/>
            <a:ext cx="6781601" cy="5652388"/>
          </a:xfrm>
          <a:custGeom>
            <a:avLst/>
            <a:gdLst>
              <a:gd name="connsiteX0" fmla="*/ 2768595 w 4574113"/>
              <a:gd name="connsiteY0" fmla="*/ 2476119 h 3812472"/>
              <a:gd name="connsiteX1" fmla="*/ 3374676 w 4574113"/>
              <a:gd name="connsiteY1" fmla="*/ 2476119 h 3812472"/>
              <a:gd name="connsiteX2" fmla="*/ 3403209 w 4574113"/>
              <a:gd name="connsiteY2" fmla="*/ 2479909 h 3812472"/>
              <a:gd name="connsiteX3" fmla="*/ 3422833 w 4574113"/>
              <a:gd name="connsiteY3" fmla="*/ 2488137 h 3812472"/>
              <a:gd name="connsiteX4" fmla="*/ 3410840 w 4574113"/>
              <a:gd name="connsiteY4" fmla="*/ 2508879 h 3812472"/>
              <a:gd name="connsiteX5" fmla="*/ 2985934 w 4574113"/>
              <a:gd name="connsiteY5" fmla="*/ 3243764 h 3812472"/>
              <a:gd name="connsiteX6" fmla="*/ 2732784 w 4574113"/>
              <a:gd name="connsiteY6" fmla="*/ 3390890 h 3812472"/>
              <a:gd name="connsiteX7" fmla="*/ 2529297 w 4574113"/>
              <a:gd name="connsiteY7" fmla="*/ 3390890 h 3812472"/>
              <a:gd name="connsiteX8" fmla="*/ 2505559 w 4574113"/>
              <a:gd name="connsiteY8" fmla="*/ 3390890 h 3812472"/>
              <a:gd name="connsiteX9" fmla="*/ 2482907 w 4574113"/>
              <a:gd name="connsiteY9" fmla="*/ 3351884 h 3812472"/>
              <a:gd name="connsiteX10" fmla="*/ 2371959 w 4574113"/>
              <a:gd name="connsiteY10" fmla="*/ 3160822 h 3812472"/>
              <a:gd name="connsiteX11" fmla="*/ 2371959 w 4574113"/>
              <a:gd name="connsiteY11" fmla="*/ 3053878 h 3812472"/>
              <a:gd name="connsiteX12" fmla="*/ 2675654 w 4574113"/>
              <a:gd name="connsiteY12" fmla="*/ 2530895 h 3812472"/>
              <a:gd name="connsiteX13" fmla="*/ 2768595 w 4574113"/>
              <a:gd name="connsiteY13" fmla="*/ 2476119 h 3812472"/>
              <a:gd name="connsiteX14" fmla="*/ 3909778 w 4574113"/>
              <a:gd name="connsiteY14" fmla="*/ 676847 h 3812472"/>
              <a:gd name="connsiteX15" fmla="*/ 4305516 w 4574113"/>
              <a:gd name="connsiteY15" fmla="*/ 676847 h 3812472"/>
              <a:gd name="connsiteX16" fmla="*/ 4367056 w 4574113"/>
              <a:gd name="connsiteY16" fmla="*/ 712612 h 3812472"/>
              <a:gd name="connsiteX17" fmla="*/ 4564498 w 4574113"/>
              <a:gd name="connsiteY17" fmla="*/ 1054092 h 3812472"/>
              <a:gd name="connsiteX18" fmla="*/ 4564498 w 4574113"/>
              <a:gd name="connsiteY18" fmla="*/ 1123921 h 3812472"/>
              <a:gd name="connsiteX19" fmla="*/ 4367056 w 4574113"/>
              <a:gd name="connsiteY19" fmla="*/ 1465401 h 3812472"/>
              <a:gd name="connsiteX20" fmla="*/ 4305516 w 4574113"/>
              <a:gd name="connsiteY20" fmla="*/ 1501167 h 3812472"/>
              <a:gd name="connsiteX21" fmla="*/ 3909778 w 4574113"/>
              <a:gd name="connsiteY21" fmla="*/ 1501167 h 3812472"/>
              <a:gd name="connsiteX22" fmla="*/ 3849091 w 4574113"/>
              <a:gd name="connsiteY22" fmla="*/ 1465401 h 3812472"/>
              <a:gd name="connsiteX23" fmla="*/ 3650795 w 4574113"/>
              <a:gd name="connsiteY23" fmla="*/ 1123921 h 3812472"/>
              <a:gd name="connsiteX24" fmla="*/ 3650795 w 4574113"/>
              <a:gd name="connsiteY24" fmla="*/ 1054092 h 3812472"/>
              <a:gd name="connsiteX25" fmla="*/ 3849091 w 4574113"/>
              <a:gd name="connsiteY25" fmla="*/ 712612 h 3812472"/>
              <a:gd name="connsiteX26" fmla="*/ 3909778 w 4574113"/>
              <a:gd name="connsiteY26" fmla="*/ 676847 h 3812472"/>
              <a:gd name="connsiteX27" fmla="*/ 1104892 w 4574113"/>
              <a:gd name="connsiteY27" fmla="*/ 0 h 3812472"/>
              <a:gd name="connsiteX28" fmla="*/ 2732784 w 4574113"/>
              <a:gd name="connsiteY28" fmla="*/ 0 h 3812472"/>
              <a:gd name="connsiteX29" fmla="*/ 2985934 w 4574113"/>
              <a:gd name="connsiteY29" fmla="*/ 147125 h 3812472"/>
              <a:gd name="connsiteX30" fmla="*/ 3798122 w 4574113"/>
              <a:gd name="connsiteY30" fmla="*/ 1551823 h 3812472"/>
              <a:gd name="connsiteX31" fmla="*/ 3798122 w 4574113"/>
              <a:gd name="connsiteY31" fmla="*/ 1839068 h 3812472"/>
              <a:gd name="connsiteX32" fmla="*/ 3496551 w 4574113"/>
              <a:gd name="connsiteY32" fmla="*/ 2360642 h 3812472"/>
              <a:gd name="connsiteX33" fmla="*/ 3471135 w 4574113"/>
              <a:gd name="connsiteY33" fmla="*/ 2404597 h 3812472"/>
              <a:gd name="connsiteX34" fmla="*/ 3472029 w 4574113"/>
              <a:gd name="connsiteY34" fmla="*/ 2404972 h 3812472"/>
              <a:gd name="connsiteX35" fmla="*/ 3516881 w 4574113"/>
              <a:gd name="connsiteY35" fmla="*/ 2450209 h 3812472"/>
              <a:gd name="connsiteX36" fmla="*/ 3857970 w 4574113"/>
              <a:gd name="connsiteY36" fmla="*/ 3040131 h 3812472"/>
              <a:gd name="connsiteX37" fmla="*/ 3857970 w 4574113"/>
              <a:gd name="connsiteY37" fmla="*/ 3160764 h 3812472"/>
              <a:gd name="connsiteX38" fmla="*/ 3516881 w 4574113"/>
              <a:gd name="connsiteY38" fmla="*/ 3750684 h 3812472"/>
              <a:gd name="connsiteX39" fmla="*/ 3410567 w 4574113"/>
              <a:gd name="connsiteY39" fmla="*/ 3812472 h 3812472"/>
              <a:gd name="connsiteX40" fmla="*/ 2726911 w 4574113"/>
              <a:gd name="connsiteY40" fmla="*/ 3812472 h 3812472"/>
              <a:gd name="connsiteX41" fmla="*/ 2622074 w 4574113"/>
              <a:gd name="connsiteY41" fmla="*/ 3750684 h 3812472"/>
              <a:gd name="connsiteX42" fmla="*/ 2438330 w 4574113"/>
              <a:gd name="connsiteY42" fmla="*/ 3434265 h 3812472"/>
              <a:gd name="connsiteX43" fmla="*/ 2417573 w 4574113"/>
              <a:gd name="connsiteY43" fmla="*/ 3398519 h 3812472"/>
              <a:gd name="connsiteX44" fmla="*/ 2433905 w 4574113"/>
              <a:gd name="connsiteY44" fmla="*/ 3398519 h 3812472"/>
              <a:gd name="connsiteX45" fmla="*/ 2511101 w 4574113"/>
              <a:gd name="connsiteY45" fmla="*/ 3398519 h 3812472"/>
              <a:gd name="connsiteX46" fmla="*/ 2544636 w 4574113"/>
              <a:gd name="connsiteY46" fmla="*/ 3456269 h 3812472"/>
              <a:gd name="connsiteX47" fmla="*/ 2672757 w 4574113"/>
              <a:gd name="connsiteY47" fmla="*/ 3676902 h 3812472"/>
              <a:gd name="connsiteX48" fmla="*/ 2765699 w 4574113"/>
              <a:gd name="connsiteY48" fmla="*/ 3731679 h 3812472"/>
              <a:gd name="connsiteX49" fmla="*/ 3371780 w 4574113"/>
              <a:gd name="connsiteY49" fmla="*/ 3731679 h 3812472"/>
              <a:gd name="connsiteX50" fmla="*/ 3466029 w 4574113"/>
              <a:gd name="connsiteY50" fmla="*/ 3676902 h 3812472"/>
              <a:gd name="connsiteX51" fmla="*/ 3768415 w 4574113"/>
              <a:gd name="connsiteY51" fmla="*/ 3153920 h 3812472"/>
              <a:gd name="connsiteX52" fmla="*/ 3768415 w 4574113"/>
              <a:gd name="connsiteY52" fmla="*/ 3046975 h 3812472"/>
              <a:gd name="connsiteX53" fmla="*/ 3466029 w 4574113"/>
              <a:gd name="connsiteY53" fmla="*/ 2523992 h 3812472"/>
              <a:gd name="connsiteX54" fmla="*/ 3426268 w 4574113"/>
              <a:gd name="connsiteY54" fmla="*/ 2483888 h 3812472"/>
              <a:gd name="connsiteX55" fmla="*/ 3421667 w 4574113"/>
              <a:gd name="connsiteY55" fmla="*/ 2481960 h 3812472"/>
              <a:gd name="connsiteX56" fmla="*/ 3446331 w 4574113"/>
              <a:gd name="connsiteY56" fmla="*/ 2439303 h 3812472"/>
              <a:gd name="connsiteX57" fmla="*/ 3464674 w 4574113"/>
              <a:gd name="connsiteY57" fmla="*/ 2407578 h 3812472"/>
              <a:gd name="connsiteX58" fmla="*/ 3445649 w 4574113"/>
              <a:gd name="connsiteY58" fmla="*/ 2399601 h 3812472"/>
              <a:gd name="connsiteX59" fmla="*/ 3413464 w 4574113"/>
              <a:gd name="connsiteY59" fmla="*/ 2395325 h 3812472"/>
              <a:gd name="connsiteX60" fmla="*/ 2729808 w 4574113"/>
              <a:gd name="connsiteY60" fmla="*/ 2395325 h 3812472"/>
              <a:gd name="connsiteX61" fmla="*/ 2624971 w 4574113"/>
              <a:gd name="connsiteY61" fmla="*/ 2457112 h 3812472"/>
              <a:gd name="connsiteX62" fmla="*/ 2282405 w 4574113"/>
              <a:gd name="connsiteY62" fmla="*/ 3047034 h 3812472"/>
              <a:gd name="connsiteX63" fmla="*/ 2282405 w 4574113"/>
              <a:gd name="connsiteY63" fmla="*/ 3167666 h 3812472"/>
              <a:gd name="connsiteX64" fmla="*/ 2395478 w 4574113"/>
              <a:gd name="connsiteY64" fmla="*/ 3362386 h 3812472"/>
              <a:gd name="connsiteX65" fmla="*/ 2412031 w 4574113"/>
              <a:gd name="connsiteY65" fmla="*/ 3390890 h 3812472"/>
              <a:gd name="connsiteX66" fmla="*/ 2335350 w 4574113"/>
              <a:gd name="connsiteY66" fmla="*/ 3390890 h 3812472"/>
              <a:gd name="connsiteX67" fmla="*/ 1104892 w 4574113"/>
              <a:gd name="connsiteY67" fmla="*/ 3390890 h 3812472"/>
              <a:gd name="connsiteX68" fmla="*/ 855258 w 4574113"/>
              <a:gd name="connsiteY68" fmla="*/ 3243764 h 3812472"/>
              <a:gd name="connsiteX69" fmla="*/ 39555 w 4574113"/>
              <a:gd name="connsiteY69" fmla="*/ 1839068 h 3812472"/>
              <a:gd name="connsiteX70" fmla="*/ 39555 w 4574113"/>
              <a:gd name="connsiteY70" fmla="*/ 1551823 h 3812472"/>
              <a:gd name="connsiteX71" fmla="*/ 855258 w 4574113"/>
              <a:gd name="connsiteY71" fmla="*/ 147125 h 3812472"/>
              <a:gd name="connsiteX72" fmla="*/ 1104892 w 4574113"/>
              <a:gd name="connsiteY72" fmla="*/ 0 h 3812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4574113" h="3812472">
                <a:moveTo>
                  <a:pt x="2768595" y="2476119"/>
                </a:moveTo>
                <a:cubicBezTo>
                  <a:pt x="2768595" y="2476119"/>
                  <a:pt x="2768595" y="2476119"/>
                  <a:pt x="3374676" y="2476119"/>
                </a:cubicBezTo>
                <a:cubicBezTo>
                  <a:pt x="3384493" y="2476119"/>
                  <a:pt x="3394066" y="2477423"/>
                  <a:pt x="3403209" y="2479909"/>
                </a:cubicBezTo>
                <a:lnTo>
                  <a:pt x="3422833" y="2488137"/>
                </a:lnTo>
                <a:lnTo>
                  <a:pt x="3410840" y="2508879"/>
                </a:lnTo>
                <a:cubicBezTo>
                  <a:pt x="3302401" y="2696426"/>
                  <a:pt x="3163600" y="2936487"/>
                  <a:pt x="2985934" y="3243764"/>
                </a:cubicBezTo>
                <a:cubicBezTo>
                  <a:pt x="2933195" y="3334842"/>
                  <a:pt x="2838263" y="3390890"/>
                  <a:pt x="2732784" y="3390890"/>
                </a:cubicBezTo>
                <a:cubicBezTo>
                  <a:pt x="2732784" y="3390890"/>
                  <a:pt x="2732784" y="3390890"/>
                  <a:pt x="2529297" y="3390890"/>
                </a:cubicBezTo>
                <a:lnTo>
                  <a:pt x="2505559" y="3390890"/>
                </a:lnTo>
                <a:lnTo>
                  <a:pt x="2482907" y="3351884"/>
                </a:lnTo>
                <a:cubicBezTo>
                  <a:pt x="2451367" y="3297569"/>
                  <a:pt x="2414666" y="3234367"/>
                  <a:pt x="2371959" y="3160822"/>
                </a:cubicBezTo>
                <a:cubicBezTo>
                  <a:pt x="2352324" y="3128217"/>
                  <a:pt x="2352324" y="3086483"/>
                  <a:pt x="2371959" y="3053878"/>
                </a:cubicBezTo>
                <a:cubicBezTo>
                  <a:pt x="2371959" y="3053878"/>
                  <a:pt x="2371959" y="3053878"/>
                  <a:pt x="2675654" y="2530895"/>
                </a:cubicBezTo>
                <a:cubicBezTo>
                  <a:pt x="2693981" y="2496986"/>
                  <a:pt x="2730633" y="2476119"/>
                  <a:pt x="2768595" y="2476119"/>
                </a:cubicBezTo>
                <a:close/>
                <a:moveTo>
                  <a:pt x="3909778" y="676847"/>
                </a:moveTo>
                <a:cubicBezTo>
                  <a:pt x="3909778" y="676847"/>
                  <a:pt x="3909778" y="676847"/>
                  <a:pt x="4305516" y="676847"/>
                </a:cubicBezTo>
                <a:cubicBezTo>
                  <a:pt x="4331158" y="676847"/>
                  <a:pt x="4354235" y="690472"/>
                  <a:pt x="4367056" y="712612"/>
                </a:cubicBezTo>
                <a:cubicBezTo>
                  <a:pt x="4367056" y="712612"/>
                  <a:pt x="4367056" y="712612"/>
                  <a:pt x="4564498" y="1054092"/>
                </a:cubicBezTo>
                <a:cubicBezTo>
                  <a:pt x="4577319" y="1075382"/>
                  <a:pt x="4577319" y="1102632"/>
                  <a:pt x="4564498" y="1123921"/>
                </a:cubicBezTo>
                <a:cubicBezTo>
                  <a:pt x="4564498" y="1123921"/>
                  <a:pt x="4564498" y="1123921"/>
                  <a:pt x="4367056" y="1465401"/>
                </a:cubicBezTo>
                <a:cubicBezTo>
                  <a:pt x="4354235" y="1487542"/>
                  <a:pt x="4331158" y="1501167"/>
                  <a:pt x="4305516" y="1501167"/>
                </a:cubicBezTo>
                <a:cubicBezTo>
                  <a:pt x="4305516" y="1501167"/>
                  <a:pt x="4305516" y="1501167"/>
                  <a:pt x="3909778" y="1501167"/>
                </a:cubicBezTo>
                <a:cubicBezTo>
                  <a:pt x="3884990" y="1501167"/>
                  <a:pt x="3861058" y="1487542"/>
                  <a:pt x="3849091" y="1465401"/>
                </a:cubicBezTo>
                <a:cubicBezTo>
                  <a:pt x="3849091" y="1465401"/>
                  <a:pt x="3849091" y="1465401"/>
                  <a:pt x="3650795" y="1123921"/>
                </a:cubicBezTo>
                <a:cubicBezTo>
                  <a:pt x="3637974" y="1102632"/>
                  <a:pt x="3637974" y="1075382"/>
                  <a:pt x="3650795" y="1054092"/>
                </a:cubicBezTo>
                <a:cubicBezTo>
                  <a:pt x="3650795" y="1054092"/>
                  <a:pt x="3650795" y="1054092"/>
                  <a:pt x="3849091" y="712612"/>
                </a:cubicBezTo>
                <a:cubicBezTo>
                  <a:pt x="3861058" y="690472"/>
                  <a:pt x="3884990" y="676847"/>
                  <a:pt x="3909778" y="676847"/>
                </a:cubicBezTo>
                <a:close/>
                <a:moveTo>
                  <a:pt x="1104892" y="0"/>
                </a:moveTo>
                <a:cubicBezTo>
                  <a:pt x="1104892" y="0"/>
                  <a:pt x="1104892" y="0"/>
                  <a:pt x="2732784" y="0"/>
                </a:cubicBezTo>
                <a:cubicBezTo>
                  <a:pt x="2838263" y="0"/>
                  <a:pt x="2933195" y="56047"/>
                  <a:pt x="2985934" y="147125"/>
                </a:cubicBezTo>
                <a:cubicBezTo>
                  <a:pt x="2985934" y="147125"/>
                  <a:pt x="2985934" y="147125"/>
                  <a:pt x="3798122" y="1551823"/>
                </a:cubicBezTo>
                <a:cubicBezTo>
                  <a:pt x="3850862" y="1639397"/>
                  <a:pt x="3850862" y="1751493"/>
                  <a:pt x="3798122" y="1839068"/>
                </a:cubicBezTo>
                <a:cubicBezTo>
                  <a:pt x="3798122" y="1839068"/>
                  <a:pt x="3798122" y="1839068"/>
                  <a:pt x="3496551" y="2360642"/>
                </a:cubicBezTo>
                <a:lnTo>
                  <a:pt x="3471135" y="2404597"/>
                </a:lnTo>
                <a:lnTo>
                  <a:pt x="3472029" y="2404972"/>
                </a:lnTo>
                <a:cubicBezTo>
                  <a:pt x="3490302" y="2415638"/>
                  <a:pt x="3505806" y="2431084"/>
                  <a:pt x="3516881" y="2450209"/>
                </a:cubicBezTo>
                <a:cubicBezTo>
                  <a:pt x="3516881" y="2450209"/>
                  <a:pt x="3516881" y="2450209"/>
                  <a:pt x="3857970" y="3040131"/>
                </a:cubicBezTo>
                <a:cubicBezTo>
                  <a:pt x="3880120" y="3076909"/>
                  <a:pt x="3880120" y="3123985"/>
                  <a:pt x="3857970" y="3160764"/>
                </a:cubicBezTo>
                <a:cubicBezTo>
                  <a:pt x="3857970" y="3160764"/>
                  <a:pt x="3857970" y="3160764"/>
                  <a:pt x="3516881" y="3750684"/>
                </a:cubicBezTo>
                <a:cubicBezTo>
                  <a:pt x="3494732" y="3788933"/>
                  <a:pt x="3454864" y="3812472"/>
                  <a:pt x="3410567" y="3812472"/>
                </a:cubicBezTo>
                <a:cubicBezTo>
                  <a:pt x="3410567" y="3812472"/>
                  <a:pt x="3410567" y="3812472"/>
                  <a:pt x="2726911" y="3812472"/>
                </a:cubicBezTo>
                <a:cubicBezTo>
                  <a:pt x="2684090" y="3812472"/>
                  <a:pt x="2642747" y="3788933"/>
                  <a:pt x="2622074" y="3750684"/>
                </a:cubicBezTo>
                <a:cubicBezTo>
                  <a:pt x="2622074" y="3750684"/>
                  <a:pt x="2622074" y="3750684"/>
                  <a:pt x="2438330" y="3434265"/>
                </a:cubicBezTo>
                <a:lnTo>
                  <a:pt x="2417573" y="3398519"/>
                </a:lnTo>
                <a:lnTo>
                  <a:pt x="2433905" y="3398519"/>
                </a:lnTo>
                <a:lnTo>
                  <a:pt x="2511101" y="3398519"/>
                </a:lnTo>
                <a:lnTo>
                  <a:pt x="2544636" y="3456269"/>
                </a:lnTo>
                <a:cubicBezTo>
                  <a:pt x="2672757" y="3676902"/>
                  <a:pt x="2672757" y="3676902"/>
                  <a:pt x="2672757" y="3676902"/>
                </a:cubicBezTo>
                <a:cubicBezTo>
                  <a:pt x="2691084" y="3710811"/>
                  <a:pt x="2727737" y="3731679"/>
                  <a:pt x="2765699" y="3731679"/>
                </a:cubicBezTo>
                <a:cubicBezTo>
                  <a:pt x="3371780" y="3731679"/>
                  <a:pt x="3371780" y="3731679"/>
                  <a:pt x="3371780" y="3731679"/>
                </a:cubicBezTo>
                <a:cubicBezTo>
                  <a:pt x="3411050" y="3731679"/>
                  <a:pt x="3446394" y="3710811"/>
                  <a:pt x="3466029" y="3676902"/>
                </a:cubicBezTo>
                <a:cubicBezTo>
                  <a:pt x="3768415" y="3153920"/>
                  <a:pt x="3768415" y="3153920"/>
                  <a:pt x="3768415" y="3153920"/>
                </a:cubicBezTo>
                <a:cubicBezTo>
                  <a:pt x="3788051" y="3121314"/>
                  <a:pt x="3788051" y="3079580"/>
                  <a:pt x="3768415" y="3046975"/>
                </a:cubicBezTo>
                <a:cubicBezTo>
                  <a:pt x="3466029" y="2523992"/>
                  <a:pt x="3466029" y="2523992"/>
                  <a:pt x="3466029" y="2523992"/>
                </a:cubicBezTo>
                <a:cubicBezTo>
                  <a:pt x="3456211" y="2507037"/>
                  <a:pt x="3442467" y="2493343"/>
                  <a:pt x="3426268" y="2483888"/>
                </a:cubicBezTo>
                <a:lnTo>
                  <a:pt x="3421667" y="2481960"/>
                </a:lnTo>
                <a:lnTo>
                  <a:pt x="3446331" y="2439303"/>
                </a:lnTo>
                <a:lnTo>
                  <a:pt x="3464674" y="2407578"/>
                </a:lnTo>
                <a:lnTo>
                  <a:pt x="3445649" y="2399601"/>
                </a:lnTo>
                <a:cubicBezTo>
                  <a:pt x="3435335" y="2396796"/>
                  <a:pt x="3424538" y="2395325"/>
                  <a:pt x="3413464" y="2395325"/>
                </a:cubicBezTo>
                <a:cubicBezTo>
                  <a:pt x="2729808" y="2395325"/>
                  <a:pt x="2729808" y="2395325"/>
                  <a:pt x="2729808" y="2395325"/>
                </a:cubicBezTo>
                <a:cubicBezTo>
                  <a:pt x="2686987" y="2395325"/>
                  <a:pt x="2645644" y="2418863"/>
                  <a:pt x="2624971" y="2457112"/>
                </a:cubicBezTo>
                <a:cubicBezTo>
                  <a:pt x="2282405" y="3047034"/>
                  <a:pt x="2282405" y="3047034"/>
                  <a:pt x="2282405" y="3047034"/>
                </a:cubicBezTo>
                <a:cubicBezTo>
                  <a:pt x="2260256" y="3083811"/>
                  <a:pt x="2260256" y="3130887"/>
                  <a:pt x="2282405" y="3167666"/>
                </a:cubicBezTo>
                <a:cubicBezTo>
                  <a:pt x="2325225" y="3241406"/>
                  <a:pt x="2362693" y="3305929"/>
                  <a:pt x="2395478" y="3362386"/>
                </a:cubicBezTo>
                <a:lnTo>
                  <a:pt x="2412031" y="3390890"/>
                </a:lnTo>
                <a:lnTo>
                  <a:pt x="2335350" y="3390890"/>
                </a:lnTo>
                <a:cubicBezTo>
                  <a:pt x="2096889" y="3390890"/>
                  <a:pt x="1715352" y="3390890"/>
                  <a:pt x="1104892" y="3390890"/>
                </a:cubicBezTo>
                <a:cubicBezTo>
                  <a:pt x="1002929" y="3390890"/>
                  <a:pt x="904482" y="3334842"/>
                  <a:pt x="855258" y="3243764"/>
                </a:cubicBezTo>
                <a:cubicBezTo>
                  <a:pt x="855258" y="3243764"/>
                  <a:pt x="855258" y="3243764"/>
                  <a:pt x="39555" y="1839068"/>
                </a:cubicBezTo>
                <a:cubicBezTo>
                  <a:pt x="-13185" y="1751493"/>
                  <a:pt x="-13185" y="1639397"/>
                  <a:pt x="39555" y="1551823"/>
                </a:cubicBezTo>
                <a:cubicBezTo>
                  <a:pt x="39555" y="1551823"/>
                  <a:pt x="39555" y="1551823"/>
                  <a:pt x="855258" y="147125"/>
                </a:cubicBezTo>
                <a:cubicBezTo>
                  <a:pt x="904482" y="56047"/>
                  <a:pt x="1002929" y="0"/>
                  <a:pt x="110489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ABE8751B-F944-FC46-EA7C-7B6D6EA80B9E}"/>
              </a:ext>
            </a:extLst>
          </p:cNvPr>
          <p:cNvSpPr>
            <a:spLocks noGrp="1"/>
          </p:cNvSpPr>
          <p:nvPr>
            <p:ph idx="1"/>
          </p:nvPr>
        </p:nvSpPr>
        <p:spPr>
          <a:xfrm>
            <a:off x="6209382" y="2096162"/>
            <a:ext cx="3894161" cy="2657858"/>
          </a:xfrm>
        </p:spPr>
        <p:txBody>
          <a:bodyPr anchor="ctr">
            <a:normAutofit/>
          </a:bodyPr>
          <a:lstStyle/>
          <a:p>
            <a:r>
              <a:rPr lang="en-US" sz="1700" b="0" i="0">
                <a:solidFill>
                  <a:schemeClr val="bg1"/>
                </a:solidFill>
                <a:effectLst/>
                <a:latin typeface="arial" panose="020B0604020202020204" pitchFamily="34" charset="0"/>
              </a:rPr>
              <a:t>Automated Testing. There are some major differences between manual testing and automation testing. </a:t>
            </a:r>
            <a:r>
              <a:rPr lang="en-US" sz="1700" b="1" i="0">
                <a:solidFill>
                  <a:schemeClr val="bg1"/>
                </a:solidFill>
                <a:effectLst/>
                <a:latin typeface="arial" panose="020B0604020202020204" pitchFamily="34" charset="0"/>
              </a:rPr>
              <a:t>In manual testing, a human performs the tests step by step, without test scripts</a:t>
            </a:r>
            <a:r>
              <a:rPr lang="en-US" sz="1700" b="0" i="0">
                <a:solidFill>
                  <a:schemeClr val="bg1"/>
                </a:solidFill>
                <a:effectLst/>
                <a:latin typeface="arial" panose="020B0604020202020204" pitchFamily="34" charset="0"/>
              </a:rPr>
              <a:t>. In automated testing, tests are executed automatically via test automation frameworks, along with other tools and software.</a:t>
            </a:r>
            <a:endParaRPr lang="en-IN" sz="1700">
              <a:solidFill>
                <a:schemeClr val="bg1"/>
              </a:solidFill>
            </a:endParaRPr>
          </a:p>
        </p:txBody>
      </p:sp>
    </p:spTree>
    <p:extLst>
      <p:ext uri="{BB962C8B-B14F-4D97-AF65-F5344CB8AC3E}">
        <p14:creationId xmlns:p14="http://schemas.microsoft.com/office/powerpoint/2010/main" val="3341137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8CE0F-7E6B-E0BC-9533-CEBE9992DE96}"/>
              </a:ext>
            </a:extLst>
          </p:cNvPr>
          <p:cNvSpPr>
            <a:spLocks noGrp="1"/>
          </p:cNvSpPr>
          <p:nvPr>
            <p:ph type="title"/>
          </p:nvPr>
        </p:nvSpPr>
        <p:spPr/>
        <p:txBody>
          <a:bodyPr/>
          <a:lstStyle/>
          <a:p>
            <a:pPr algn="ctr"/>
            <a:r>
              <a:rPr lang="en-US" dirty="0"/>
              <a:t>STEPS OF AUTOMATION</a:t>
            </a:r>
            <a:endParaRPr lang="en-IN" dirty="0"/>
          </a:p>
        </p:txBody>
      </p:sp>
      <p:sp>
        <p:nvSpPr>
          <p:cNvPr id="3" name="Content Placeholder 2">
            <a:extLst>
              <a:ext uri="{FF2B5EF4-FFF2-40B4-BE49-F238E27FC236}">
                <a16:creationId xmlns:a16="http://schemas.microsoft.com/office/drawing/2014/main" id="{8F9527CD-01A1-8343-479D-D1A9C1B209BF}"/>
              </a:ext>
            </a:extLst>
          </p:cNvPr>
          <p:cNvSpPr>
            <a:spLocks noGrp="1"/>
          </p:cNvSpPr>
          <p:nvPr>
            <p:ph idx="1"/>
          </p:nvPr>
        </p:nvSpPr>
        <p:spPr/>
        <p:txBody>
          <a:bodyPr/>
          <a:lstStyle/>
          <a:p>
            <a:pPr algn="l"/>
            <a:r>
              <a:rPr lang="en-US" b="1" i="0" dirty="0">
                <a:solidFill>
                  <a:srgbClr val="222222"/>
                </a:solidFill>
                <a:effectLst/>
                <a:latin typeface="Source Sans Pro" panose="020B0503030403020204" pitchFamily="34" charset="0"/>
              </a:rPr>
              <a:t>Automated Testing Process:</a:t>
            </a:r>
          </a:p>
          <a:p>
            <a:pPr algn="l"/>
            <a:r>
              <a:rPr lang="en-US" b="0" i="0" dirty="0">
                <a:solidFill>
                  <a:srgbClr val="222222"/>
                </a:solidFill>
                <a:effectLst/>
                <a:latin typeface="Source Sans Pro" panose="020B0503030403020204" pitchFamily="34" charset="0"/>
              </a:rPr>
              <a:t>Following steps are followed in an Automation Process</a:t>
            </a:r>
          </a:p>
          <a:p>
            <a:pPr algn="l"/>
            <a:r>
              <a:rPr lang="en-US" b="1" i="0" dirty="0">
                <a:solidFill>
                  <a:srgbClr val="222222"/>
                </a:solidFill>
                <a:effectLst/>
                <a:latin typeface="Source Sans Pro" panose="020B0503030403020204" pitchFamily="34" charset="0"/>
              </a:rPr>
              <a:t>Step 1)</a:t>
            </a:r>
            <a:r>
              <a:rPr lang="en-US" b="0" i="0" dirty="0">
                <a:solidFill>
                  <a:srgbClr val="222222"/>
                </a:solidFill>
                <a:effectLst/>
                <a:latin typeface="Source Sans Pro" panose="020B0503030403020204" pitchFamily="34" charset="0"/>
              </a:rPr>
              <a:t> Test Tool Selection</a:t>
            </a:r>
          </a:p>
          <a:p>
            <a:pPr algn="l"/>
            <a:r>
              <a:rPr lang="en-US" b="1" i="0" dirty="0">
                <a:solidFill>
                  <a:srgbClr val="222222"/>
                </a:solidFill>
                <a:effectLst/>
                <a:latin typeface="Source Sans Pro" panose="020B0503030403020204" pitchFamily="34" charset="0"/>
              </a:rPr>
              <a:t>Step 2)</a:t>
            </a:r>
            <a:r>
              <a:rPr lang="en-US" b="0" i="0" dirty="0">
                <a:solidFill>
                  <a:srgbClr val="222222"/>
                </a:solidFill>
                <a:effectLst/>
                <a:latin typeface="Source Sans Pro" panose="020B0503030403020204" pitchFamily="34" charset="0"/>
              </a:rPr>
              <a:t> Define scope of Automation</a:t>
            </a:r>
          </a:p>
          <a:p>
            <a:pPr algn="l"/>
            <a:r>
              <a:rPr lang="en-US" b="1" i="0" dirty="0">
                <a:solidFill>
                  <a:srgbClr val="222222"/>
                </a:solidFill>
                <a:effectLst/>
                <a:latin typeface="Source Sans Pro" panose="020B0503030403020204" pitchFamily="34" charset="0"/>
              </a:rPr>
              <a:t>Step 3)</a:t>
            </a:r>
            <a:r>
              <a:rPr lang="en-US" b="0" i="0" dirty="0">
                <a:solidFill>
                  <a:srgbClr val="222222"/>
                </a:solidFill>
                <a:effectLst/>
                <a:latin typeface="Source Sans Pro" panose="020B0503030403020204" pitchFamily="34" charset="0"/>
              </a:rPr>
              <a:t> Planning, Design and Development</a:t>
            </a:r>
          </a:p>
          <a:p>
            <a:pPr algn="l"/>
            <a:r>
              <a:rPr lang="en-US" b="1" i="0" dirty="0">
                <a:solidFill>
                  <a:srgbClr val="222222"/>
                </a:solidFill>
                <a:effectLst/>
                <a:latin typeface="Source Sans Pro" panose="020B0503030403020204" pitchFamily="34" charset="0"/>
              </a:rPr>
              <a:t>Step 4)</a:t>
            </a:r>
            <a:r>
              <a:rPr lang="en-US" b="0" i="0" dirty="0">
                <a:solidFill>
                  <a:srgbClr val="222222"/>
                </a:solidFill>
                <a:effectLst/>
                <a:latin typeface="Source Sans Pro" panose="020B0503030403020204" pitchFamily="34" charset="0"/>
              </a:rPr>
              <a:t> Test Execution</a:t>
            </a:r>
          </a:p>
          <a:p>
            <a:pPr algn="l"/>
            <a:r>
              <a:rPr lang="en-US" b="1" i="0" dirty="0">
                <a:solidFill>
                  <a:srgbClr val="222222"/>
                </a:solidFill>
                <a:effectLst/>
                <a:latin typeface="Source Sans Pro" panose="020B0503030403020204" pitchFamily="34" charset="0"/>
              </a:rPr>
              <a:t>Step 5)</a:t>
            </a:r>
            <a:r>
              <a:rPr lang="en-US" b="0" i="0" dirty="0">
                <a:solidFill>
                  <a:srgbClr val="222222"/>
                </a:solidFill>
                <a:effectLst/>
                <a:latin typeface="Source Sans Pro" panose="020B0503030403020204" pitchFamily="34" charset="0"/>
              </a:rPr>
              <a:t> Maintenance</a:t>
            </a:r>
          </a:p>
          <a:p>
            <a:endParaRPr lang="en-IN" dirty="0"/>
          </a:p>
        </p:txBody>
      </p:sp>
    </p:spTree>
    <p:extLst>
      <p:ext uri="{BB962C8B-B14F-4D97-AF65-F5344CB8AC3E}">
        <p14:creationId xmlns:p14="http://schemas.microsoft.com/office/powerpoint/2010/main" val="263331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FD0E8E8-C530-4B2D-A01A-CCD47590B6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E5D6855-F7F1-40AB-A644-826C03264F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2448" y="3131936"/>
            <a:ext cx="1240640" cy="1240638"/>
          </a:xfrm>
          <a:prstGeom prst="ellipse">
            <a:avLst/>
          </a:pr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2C65388C-2EC9-49CB-94AE-C126FD4C5B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4763" y="0"/>
            <a:ext cx="6067239" cy="6858000"/>
          </a:xfrm>
          <a:custGeom>
            <a:avLst/>
            <a:gdLst>
              <a:gd name="connsiteX0" fmla="*/ 1619628 w 6067239"/>
              <a:gd name="connsiteY0" fmla="*/ 0 h 6858000"/>
              <a:gd name="connsiteX1" fmla="*/ 6067239 w 6067239"/>
              <a:gd name="connsiteY1" fmla="*/ 0 h 6858000"/>
              <a:gd name="connsiteX2" fmla="*/ 6067239 w 6067239"/>
              <a:gd name="connsiteY2" fmla="*/ 6858000 h 6858000"/>
              <a:gd name="connsiteX3" fmla="*/ 1619627 w 6067239"/>
              <a:gd name="connsiteY3" fmla="*/ 6858000 h 6858000"/>
              <a:gd name="connsiteX4" fmla="*/ 1615622 w 6067239"/>
              <a:gd name="connsiteY4" fmla="*/ 6854853 h 6858000"/>
              <a:gd name="connsiteX5" fmla="*/ 0 w 6067239"/>
              <a:gd name="connsiteY5" fmla="*/ 3429000 h 6858000"/>
              <a:gd name="connsiteX6" fmla="*/ 1615622 w 6067239"/>
              <a:gd name="connsiteY6" fmla="*/ 314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67239" h="6858000">
                <a:moveTo>
                  <a:pt x="1619628" y="0"/>
                </a:moveTo>
                <a:lnTo>
                  <a:pt x="6067239" y="0"/>
                </a:lnTo>
                <a:lnTo>
                  <a:pt x="6067239" y="6858000"/>
                </a:lnTo>
                <a:lnTo>
                  <a:pt x="1619627" y="6858000"/>
                </a:lnTo>
                <a:lnTo>
                  <a:pt x="1615622" y="6854853"/>
                </a:lnTo>
                <a:cubicBezTo>
                  <a:pt x="628921" y="6040555"/>
                  <a:pt x="0" y="4808224"/>
                  <a:pt x="0" y="3429000"/>
                </a:cubicBezTo>
                <a:cubicBezTo>
                  <a:pt x="0" y="2049777"/>
                  <a:pt x="628921" y="817446"/>
                  <a:pt x="1615622" y="3148"/>
                </a:cubicBez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A62B7C1D-B627-4FCA-9295-7D71876557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7837" y="4546924"/>
            <a:ext cx="2369988" cy="2311077"/>
          </a:xfrm>
          <a:custGeom>
            <a:avLst/>
            <a:gdLst>
              <a:gd name="connsiteX0" fmla="*/ 0 w 2369988"/>
              <a:gd name="connsiteY0" fmla="*/ 0 h 2311077"/>
              <a:gd name="connsiteX1" fmla="*/ 1128071 w 2369988"/>
              <a:gd name="connsiteY1" fmla="*/ 0 h 2311077"/>
              <a:gd name="connsiteX2" fmla="*/ 1157716 w 2369988"/>
              <a:gd name="connsiteY2" fmla="*/ 128440 h 2311077"/>
              <a:gd name="connsiteX3" fmla="*/ 2316462 w 2369988"/>
              <a:gd name="connsiteY3" fmla="*/ 2257392 h 2311077"/>
              <a:gd name="connsiteX4" fmla="*/ 2369988 w 2369988"/>
              <a:gd name="connsiteY4" fmla="*/ 2311077 h 2311077"/>
              <a:gd name="connsiteX5" fmla="*/ 957894 w 2369988"/>
              <a:gd name="connsiteY5" fmla="*/ 2311077 h 2311077"/>
              <a:gd name="connsiteX6" fmla="*/ 777804 w 2369988"/>
              <a:gd name="connsiteY6" fmla="*/ 2040997 h 2311077"/>
              <a:gd name="connsiteX7" fmla="*/ 19614 w 2369988"/>
              <a:gd name="connsiteY7" fmla="*/ 109827 h 2311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9988" h="2311077">
                <a:moveTo>
                  <a:pt x="0" y="0"/>
                </a:moveTo>
                <a:lnTo>
                  <a:pt x="1128071" y="0"/>
                </a:lnTo>
                <a:lnTo>
                  <a:pt x="1157716" y="128440"/>
                </a:lnTo>
                <a:cubicBezTo>
                  <a:pt x="1365270" y="935139"/>
                  <a:pt x="1769588" y="1662859"/>
                  <a:pt x="2316462" y="2257392"/>
                </a:cubicBezTo>
                <a:lnTo>
                  <a:pt x="2369988" y="2311077"/>
                </a:lnTo>
                <a:lnTo>
                  <a:pt x="957894" y="2311077"/>
                </a:lnTo>
                <a:lnTo>
                  <a:pt x="777804" y="2040997"/>
                </a:lnTo>
                <a:cubicBezTo>
                  <a:pt x="421651" y="1454849"/>
                  <a:pt x="161627" y="803832"/>
                  <a:pt x="19614" y="109827"/>
                </a:cubicBezTo>
                <a:close/>
              </a:path>
            </a:pathLst>
          </a:custGeom>
          <a:solidFill>
            <a:schemeClr val="tx1">
              <a:lumMod val="50000"/>
              <a:lumOff val="50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ECC5115-C6CC-7D50-AA90-699FEB4F2D4C}"/>
              </a:ext>
            </a:extLst>
          </p:cNvPr>
          <p:cNvSpPr>
            <a:spLocks noGrp="1"/>
          </p:cNvSpPr>
          <p:nvPr>
            <p:ph type="title"/>
          </p:nvPr>
        </p:nvSpPr>
        <p:spPr>
          <a:xfrm>
            <a:off x="1463040" y="1091821"/>
            <a:ext cx="3781109" cy="4674358"/>
          </a:xfrm>
        </p:spPr>
        <p:txBody>
          <a:bodyPr anchor="ctr">
            <a:normAutofit/>
          </a:bodyPr>
          <a:lstStyle/>
          <a:p>
            <a:r>
              <a:rPr lang="en-US" sz="6600" dirty="0">
                <a:solidFill>
                  <a:schemeClr val="tx1">
                    <a:lumMod val="85000"/>
                    <a:lumOff val="15000"/>
                  </a:schemeClr>
                </a:solidFill>
              </a:rPr>
              <a:t>FRAME-WORK</a:t>
            </a:r>
            <a:endParaRPr lang="en-IN" sz="6600" dirty="0">
              <a:solidFill>
                <a:schemeClr val="tx1">
                  <a:lumMod val="85000"/>
                  <a:lumOff val="15000"/>
                </a:schemeClr>
              </a:solidFill>
            </a:endParaRPr>
          </a:p>
        </p:txBody>
      </p:sp>
      <p:sp>
        <p:nvSpPr>
          <p:cNvPr id="7" name="Content Placeholder 2">
            <a:extLst>
              <a:ext uri="{FF2B5EF4-FFF2-40B4-BE49-F238E27FC236}">
                <a16:creationId xmlns:a16="http://schemas.microsoft.com/office/drawing/2014/main" id="{F30CEE61-344F-7896-8936-453CE4BB591B}"/>
              </a:ext>
            </a:extLst>
          </p:cNvPr>
          <p:cNvSpPr>
            <a:spLocks noGrp="1"/>
          </p:cNvSpPr>
          <p:nvPr>
            <p:ph idx="1"/>
          </p:nvPr>
        </p:nvSpPr>
        <p:spPr>
          <a:xfrm>
            <a:off x="7329412" y="1091821"/>
            <a:ext cx="4363895" cy="4674357"/>
          </a:xfrm>
        </p:spPr>
        <p:txBody>
          <a:bodyPr anchor="ctr">
            <a:normAutofit/>
          </a:bodyPr>
          <a:lstStyle/>
          <a:p>
            <a:r>
              <a:rPr lang="en-US" sz="1800" b="1" i="0" dirty="0">
                <a:solidFill>
                  <a:schemeClr val="bg1"/>
                </a:solidFill>
                <a:effectLst/>
                <a:latin typeface="Source Sans Pro" panose="020B0503030403020204" pitchFamily="34" charset="0"/>
              </a:rPr>
              <a:t>Framework for Automation</a:t>
            </a:r>
          </a:p>
          <a:p>
            <a:r>
              <a:rPr lang="en-US" sz="1800" b="0" i="0" dirty="0">
                <a:solidFill>
                  <a:schemeClr val="bg1"/>
                </a:solidFill>
                <a:effectLst/>
                <a:latin typeface="Source Sans Pro" panose="020B0503030403020204" pitchFamily="34" charset="0"/>
              </a:rPr>
              <a:t>A framework is set of automation guidelines which help in</a:t>
            </a:r>
          </a:p>
          <a:p>
            <a:pPr>
              <a:buFont typeface="Arial" panose="020B0604020202020204" pitchFamily="34" charset="0"/>
              <a:buChar char="•"/>
            </a:pPr>
            <a:r>
              <a:rPr lang="en-US" sz="1800" b="0" i="0" dirty="0">
                <a:solidFill>
                  <a:schemeClr val="bg1"/>
                </a:solidFill>
                <a:effectLst/>
                <a:latin typeface="Source Sans Pro" panose="020B0503030403020204" pitchFamily="34" charset="0"/>
              </a:rPr>
              <a:t>Maintaining consistency of Testing</a:t>
            </a:r>
          </a:p>
          <a:p>
            <a:pPr>
              <a:buFont typeface="Arial" panose="020B0604020202020204" pitchFamily="34" charset="0"/>
              <a:buChar char="•"/>
            </a:pPr>
            <a:r>
              <a:rPr lang="en-US" sz="1800" b="0" i="0" dirty="0">
                <a:solidFill>
                  <a:schemeClr val="bg1"/>
                </a:solidFill>
                <a:effectLst/>
                <a:latin typeface="Source Sans Pro" panose="020B0503030403020204" pitchFamily="34" charset="0"/>
              </a:rPr>
              <a:t>Improves test structuring</a:t>
            </a:r>
          </a:p>
          <a:p>
            <a:pPr>
              <a:buFont typeface="Arial" panose="020B0604020202020204" pitchFamily="34" charset="0"/>
              <a:buChar char="•"/>
            </a:pPr>
            <a:r>
              <a:rPr lang="en-US" sz="1800" b="0" i="0" dirty="0">
                <a:solidFill>
                  <a:schemeClr val="bg1"/>
                </a:solidFill>
                <a:effectLst/>
                <a:latin typeface="Source Sans Pro" panose="020B0503030403020204" pitchFamily="34" charset="0"/>
              </a:rPr>
              <a:t>Minimum usage of code</a:t>
            </a:r>
          </a:p>
          <a:p>
            <a:pPr>
              <a:buFont typeface="Arial" panose="020B0604020202020204" pitchFamily="34" charset="0"/>
              <a:buChar char="•"/>
            </a:pPr>
            <a:r>
              <a:rPr lang="en-US" sz="1800" b="0" i="0" dirty="0">
                <a:solidFill>
                  <a:schemeClr val="bg1"/>
                </a:solidFill>
                <a:effectLst/>
                <a:latin typeface="Source Sans Pro" panose="020B0503030403020204" pitchFamily="34" charset="0"/>
              </a:rPr>
              <a:t>Less Maintenance of code</a:t>
            </a:r>
          </a:p>
          <a:p>
            <a:pPr>
              <a:buFont typeface="Arial" panose="020B0604020202020204" pitchFamily="34" charset="0"/>
              <a:buChar char="•"/>
            </a:pPr>
            <a:r>
              <a:rPr lang="en-US" sz="1800" b="0" i="0" dirty="0">
                <a:solidFill>
                  <a:schemeClr val="bg1"/>
                </a:solidFill>
                <a:effectLst/>
                <a:latin typeface="Source Sans Pro" panose="020B0503030403020204" pitchFamily="34" charset="0"/>
              </a:rPr>
              <a:t>Improve re-usability</a:t>
            </a:r>
          </a:p>
          <a:p>
            <a:pPr>
              <a:buFont typeface="Arial" panose="020B0604020202020204" pitchFamily="34" charset="0"/>
              <a:buChar char="•"/>
            </a:pPr>
            <a:r>
              <a:rPr lang="en-US" sz="1800" b="0" i="0" dirty="0">
                <a:solidFill>
                  <a:schemeClr val="bg1"/>
                </a:solidFill>
                <a:effectLst/>
                <a:latin typeface="Source Sans Pro" panose="020B0503030403020204" pitchFamily="34" charset="0"/>
              </a:rPr>
              <a:t>Non-Technical testers can be involved in code</a:t>
            </a:r>
          </a:p>
          <a:p>
            <a:pPr>
              <a:buFont typeface="Arial" panose="020B0604020202020204" pitchFamily="34" charset="0"/>
              <a:buChar char="•"/>
            </a:pPr>
            <a:r>
              <a:rPr lang="en-US" sz="1800" b="0" i="0" dirty="0">
                <a:solidFill>
                  <a:schemeClr val="bg1"/>
                </a:solidFill>
                <a:effectLst/>
                <a:latin typeface="Source Sans Pro" panose="020B0503030403020204" pitchFamily="34" charset="0"/>
              </a:rPr>
              <a:t>The training period of using the tool can be reduced</a:t>
            </a:r>
          </a:p>
          <a:p>
            <a:pPr>
              <a:buFont typeface="Arial" panose="020B0604020202020204" pitchFamily="34" charset="0"/>
              <a:buChar char="•"/>
            </a:pPr>
            <a:r>
              <a:rPr lang="en-US" sz="1800" b="0" i="0" dirty="0">
                <a:solidFill>
                  <a:schemeClr val="bg1"/>
                </a:solidFill>
                <a:effectLst/>
                <a:latin typeface="Source Sans Pro" panose="020B0503030403020204" pitchFamily="34" charset="0"/>
              </a:rPr>
              <a:t>Involves Data wherever appropriate</a:t>
            </a:r>
          </a:p>
          <a:p>
            <a:endParaRPr lang="en-IN" sz="1800" dirty="0">
              <a:solidFill>
                <a:schemeClr val="bg1"/>
              </a:solidFill>
            </a:endParaRPr>
          </a:p>
        </p:txBody>
      </p:sp>
    </p:spTree>
    <p:extLst>
      <p:ext uri="{BB962C8B-B14F-4D97-AF65-F5344CB8AC3E}">
        <p14:creationId xmlns:p14="http://schemas.microsoft.com/office/powerpoint/2010/main" val="27982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4E4288A-DFC8-40A2-90E5-70E851A9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478517-2416-FDE5-56EB-1639272735CB}"/>
              </a:ext>
            </a:extLst>
          </p:cNvPr>
          <p:cNvSpPr>
            <a:spLocks noGrp="1"/>
          </p:cNvSpPr>
          <p:nvPr>
            <p:ph type="title"/>
          </p:nvPr>
        </p:nvSpPr>
        <p:spPr>
          <a:xfrm>
            <a:off x="965199" y="447741"/>
            <a:ext cx="4278623" cy="1645919"/>
          </a:xfrm>
        </p:spPr>
        <p:txBody>
          <a:bodyPr>
            <a:normAutofit/>
          </a:bodyPr>
          <a:lstStyle/>
          <a:p>
            <a:r>
              <a:rPr lang="en-US" sz="4000" dirty="0"/>
              <a:t>TYPES OF FRAMEWORK</a:t>
            </a:r>
            <a:endParaRPr lang="en-IN" sz="4000" dirty="0"/>
          </a:p>
        </p:txBody>
      </p:sp>
      <p:sp>
        <p:nvSpPr>
          <p:cNvPr id="10" name="Freeform: Shape 9">
            <a:extLst>
              <a:ext uri="{FF2B5EF4-FFF2-40B4-BE49-F238E27FC236}">
                <a16:creationId xmlns:a16="http://schemas.microsoft.com/office/drawing/2014/main" id="{9AD93FD3-7DF2-4DC8-BD55-8B2EB5F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53579"/>
            <a:ext cx="8109718" cy="4604421"/>
          </a:xfrm>
          <a:custGeom>
            <a:avLst/>
            <a:gdLst>
              <a:gd name="connsiteX0" fmla="*/ 7381313 w 8109718"/>
              <a:gd name="connsiteY0" fmla="*/ 1839459 h 4604421"/>
              <a:gd name="connsiteX1" fmla="*/ 7381313 w 8109718"/>
              <a:gd name="connsiteY1" fmla="*/ 1853646 h 4604421"/>
              <a:gd name="connsiteX2" fmla="*/ 7379359 w 8109718"/>
              <a:gd name="connsiteY2" fmla="*/ 1846552 h 4604421"/>
              <a:gd name="connsiteX3" fmla="*/ 1321854 w 8109718"/>
              <a:gd name="connsiteY3" fmla="*/ 0 h 4604421"/>
              <a:gd name="connsiteX4" fmla="*/ 5365317 w 8109718"/>
              <a:gd name="connsiteY4" fmla="*/ 0 h 4604421"/>
              <a:gd name="connsiteX5" fmla="*/ 5985373 w 8109718"/>
              <a:gd name="connsiteY5" fmla="*/ 365439 h 4604421"/>
              <a:gd name="connsiteX6" fmla="*/ 8011470 w 8109718"/>
              <a:gd name="connsiteY6" fmla="*/ 3854515 h 4604421"/>
              <a:gd name="connsiteX7" fmla="*/ 8011470 w 8109718"/>
              <a:gd name="connsiteY7" fmla="*/ 4567993 h 4604421"/>
              <a:gd name="connsiteX8" fmla="*/ 7998115 w 8109718"/>
              <a:gd name="connsiteY8" fmla="*/ 4590992 h 4604421"/>
              <a:gd name="connsiteX9" fmla="*/ 7990317 w 8109718"/>
              <a:gd name="connsiteY9" fmla="*/ 4604421 h 4604421"/>
              <a:gd name="connsiteX10" fmla="*/ 0 w 8109718"/>
              <a:gd name="connsiteY10" fmla="*/ 4604421 h 4604421"/>
              <a:gd name="connsiteX11" fmla="*/ 0 w 8109718"/>
              <a:gd name="connsiteY11" fmla="*/ 1564110 h 4604421"/>
              <a:gd name="connsiteX12" fmla="*/ 27177 w 8109718"/>
              <a:gd name="connsiteY12" fmla="*/ 1517107 h 4604421"/>
              <a:gd name="connsiteX13" fmla="*/ 693065 w 8109718"/>
              <a:gd name="connsiteY13" fmla="*/ 365439 h 4604421"/>
              <a:gd name="connsiteX14" fmla="*/ 1321854 w 8109718"/>
              <a:gd name="connsiteY14" fmla="*/ 0 h 4604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09718" h="4604421">
                <a:moveTo>
                  <a:pt x="7381313" y="1839459"/>
                </a:moveTo>
                <a:lnTo>
                  <a:pt x="7381313" y="1853646"/>
                </a:lnTo>
                <a:lnTo>
                  <a:pt x="7379359" y="1846552"/>
                </a:lnTo>
                <a:close/>
                <a:moveTo>
                  <a:pt x="1321854" y="0"/>
                </a:moveTo>
                <a:cubicBezTo>
                  <a:pt x="1321854" y="0"/>
                  <a:pt x="1321854" y="0"/>
                  <a:pt x="5365317" y="0"/>
                </a:cubicBezTo>
                <a:cubicBezTo>
                  <a:pt x="5618580" y="0"/>
                  <a:pt x="5863108" y="139215"/>
                  <a:pt x="5985373" y="365439"/>
                </a:cubicBezTo>
                <a:cubicBezTo>
                  <a:pt x="5985373" y="365439"/>
                  <a:pt x="5985373" y="365439"/>
                  <a:pt x="8011470" y="3854515"/>
                </a:cubicBezTo>
                <a:cubicBezTo>
                  <a:pt x="8142468" y="4072039"/>
                  <a:pt x="8142468" y="4350470"/>
                  <a:pt x="8011470" y="4567993"/>
                </a:cubicBezTo>
                <a:cubicBezTo>
                  <a:pt x="8011470" y="4567993"/>
                  <a:pt x="8011470" y="4567993"/>
                  <a:pt x="7998115" y="4590992"/>
                </a:cubicBezTo>
                <a:lnTo>
                  <a:pt x="7990317" y="4604421"/>
                </a:lnTo>
                <a:lnTo>
                  <a:pt x="0" y="4604421"/>
                </a:lnTo>
                <a:lnTo>
                  <a:pt x="0" y="1564110"/>
                </a:lnTo>
                <a:lnTo>
                  <a:pt x="27177" y="1517107"/>
                </a:lnTo>
                <a:cubicBezTo>
                  <a:pt x="220245" y="1183191"/>
                  <a:pt x="440895" y="801574"/>
                  <a:pt x="693065" y="365439"/>
                </a:cubicBezTo>
                <a:cubicBezTo>
                  <a:pt x="824063" y="139215"/>
                  <a:pt x="1059859" y="0"/>
                  <a:pt x="1321854" y="0"/>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5">
            <a:extLst>
              <a:ext uri="{FF2B5EF4-FFF2-40B4-BE49-F238E27FC236}">
                <a16:creationId xmlns:a16="http://schemas.microsoft.com/office/drawing/2014/main" id="{956571CF-1434-4180-A385-D4AC63B62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276856" y="1827416"/>
            <a:ext cx="4418320" cy="387728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Freeform: Shape 13">
            <a:extLst>
              <a:ext uri="{FF2B5EF4-FFF2-40B4-BE49-F238E27FC236}">
                <a16:creationId xmlns:a16="http://schemas.microsoft.com/office/drawing/2014/main" id="{19D0EF7D-8D7F-4A18-A68B-92E2D4487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52343" y="825104"/>
            <a:ext cx="2926988" cy="2594434"/>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solidFill>
            <a:schemeClr val="tx1">
              <a:lumMod val="85000"/>
              <a:lumOff val="15000"/>
              <a:alpha val="5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6" name="Group 15">
            <a:extLst>
              <a:ext uri="{FF2B5EF4-FFF2-40B4-BE49-F238E27FC236}">
                <a16:creationId xmlns:a16="http://schemas.microsoft.com/office/drawing/2014/main" id="{C770F868-28FE-4B38-8FC7-E9C841B837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7830" y="567451"/>
            <a:ext cx="1128382" cy="847206"/>
            <a:chOff x="5307830" y="325570"/>
            <a:chExt cx="1128382" cy="847206"/>
          </a:xfrm>
        </p:grpSpPr>
        <p:sp>
          <p:nvSpPr>
            <p:cNvPr id="17" name="Freeform 5">
              <a:extLst>
                <a:ext uri="{FF2B5EF4-FFF2-40B4-BE49-F238E27FC236}">
                  <a16:creationId xmlns:a16="http://schemas.microsoft.com/office/drawing/2014/main" id="{3E5BF88F-B1F5-4A09-887A-B5CA246CAC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
              <a:extLst>
                <a:ext uri="{FF2B5EF4-FFF2-40B4-BE49-F238E27FC236}">
                  <a16:creationId xmlns:a16="http://schemas.microsoft.com/office/drawing/2014/main" id="{D8984A5C-991A-40D3-A4C9-7E0DCA2A7AA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FCA4734D-4AB3-5676-E34B-EF096EA8C785}"/>
              </a:ext>
            </a:extLst>
          </p:cNvPr>
          <p:cNvSpPr>
            <a:spLocks noGrp="1"/>
          </p:cNvSpPr>
          <p:nvPr>
            <p:ph idx="1"/>
          </p:nvPr>
        </p:nvSpPr>
        <p:spPr>
          <a:xfrm>
            <a:off x="965199" y="2912937"/>
            <a:ext cx="4741917" cy="3093546"/>
          </a:xfrm>
        </p:spPr>
        <p:txBody>
          <a:bodyPr>
            <a:normAutofit/>
          </a:bodyPr>
          <a:lstStyle/>
          <a:p>
            <a:pPr>
              <a:buFont typeface="+mj-lt"/>
              <a:buAutoNum type="arabicPeriod"/>
            </a:pPr>
            <a:r>
              <a:rPr lang="en-IN" sz="2400" b="0" i="0">
                <a:solidFill>
                  <a:schemeClr val="bg1"/>
                </a:solidFill>
                <a:effectLst/>
                <a:latin typeface="Source Sans Pro" panose="020B0503030403020204" pitchFamily="34" charset="0"/>
              </a:rPr>
              <a:t>Data Driven Automation Framework</a:t>
            </a:r>
          </a:p>
          <a:p>
            <a:pPr>
              <a:buFont typeface="+mj-lt"/>
              <a:buAutoNum type="arabicPeriod"/>
            </a:pPr>
            <a:r>
              <a:rPr lang="en-IN" sz="2400" b="0" i="0">
                <a:solidFill>
                  <a:schemeClr val="bg1"/>
                </a:solidFill>
                <a:effectLst/>
                <a:latin typeface="Source Sans Pro" panose="020B0503030403020204" pitchFamily="34" charset="0"/>
              </a:rPr>
              <a:t>Keyword Driven Automation Framework</a:t>
            </a:r>
          </a:p>
          <a:p>
            <a:pPr>
              <a:buFont typeface="+mj-lt"/>
              <a:buAutoNum type="arabicPeriod"/>
            </a:pPr>
            <a:r>
              <a:rPr lang="en-IN" sz="2400" b="0" i="0">
                <a:solidFill>
                  <a:schemeClr val="bg1"/>
                </a:solidFill>
                <a:effectLst/>
                <a:latin typeface="Source Sans Pro" panose="020B0503030403020204" pitchFamily="34" charset="0"/>
              </a:rPr>
              <a:t>Modular Automation Framework</a:t>
            </a:r>
          </a:p>
          <a:p>
            <a:pPr>
              <a:buFont typeface="+mj-lt"/>
              <a:buAutoNum type="arabicPeriod"/>
            </a:pPr>
            <a:r>
              <a:rPr lang="en-IN" sz="2400" b="0" i="0">
                <a:solidFill>
                  <a:schemeClr val="bg1"/>
                </a:solidFill>
                <a:effectLst/>
                <a:latin typeface="Source Sans Pro" panose="020B0503030403020204" pitchFamily="34" charset="0"/>
              </a:rPr>
              <a:t>Hybrid Automation Framework</a:t>
            </a:r>
          </a:p>
          <a:p>
            <a:endParaRPr lang="en-IN" sz="2400">
              <a:solidFill>
                <a:schemeClr val="bg1"/>
              </a:solidFill>
            </a:endParaRPr>
          </a:p>
        </p:txBody>
      </p:sp>
    </p:spTree>
    <p:extLst>
      <p:ext uri="{BB962C8B-B14F-4D97-AF65-F5344CB8AC3E}">
        <p14:creationId xmlns:p14="http://schemas.microsoft.com/office/powerpoint/2010/main" val="2455269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6FD3B99-32DA-4048-B3C2-EC01E6D0F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C74482E-2E7A-40CD-99C9-7892C8AF9E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415165" cy="6858000"/>
          </a:xfrm>
          <a:custGeom>
            <a:avLst/>
            <a:gdLst>
              <a:gd name="connsiteX0" fmla="*/ 0 w 9415165"/>
              <a:gd name="connsiteY0" fmla="*/ 5940102 h 6858000"/>
              <a:gd name="connsiteX1" fmla="*/ 201903 w 9415165"/>
              <a:gd name="connsiteY1" fmla="*/ 5940608 h 6858000"/>
              <a:gd name="connsiteX2" fmla="*/ 1461907 w 9415165"/>
              <a:gd name="connsiteY2" fmla="*/ 5943766 h 6858000"/>
              <a:gd name="connsiteX3" fmla="*/ 1951874 w 9415165"/>
              <a:gd name="connsiteY3" fmla="*/ 6220822 h 6858000"/>
              <a:gd name="connsiteX4" fmla="*/ 2282833 w 9415165"/>
              <a:gd name="connsiteY4" fmla="*/ 6794059 h 6858000"/>
              <a:gd name="connsiteX5" fmla="*/ 2319750 w 9415165"/>
              <a:gd name="connsiteY5" fmla="*/ 6858000 h 6858000"/>
              <a:gd name="connsiteX6" fmla="*/ 0 w 9415165"/>
              <a:gd name="connsiteY6" fmla="*/ 6858000 h 6858000"/>
              <a:gd name="connsiteX7" fmla="*/ 751947 w 9415165"/>
              <a:gd name="connsiteY7" fmla="*/ 3830686 h 6858000"/>
              <a:gd name="connsiteX8" fmla="*/ 1719258 w 9415165"/>
              <a:gd name="connsiteY8" fmla="*/ 3833112 h 6858000"/>
              <a:gd name="connsiteX9" fmla="*/ 1869462 w 9415165"/>
              <a:gd name="connsiteY9" fmla="*/ 3918046 h 6858000"/>
              <a:gd name="connsiteX10" fmla="*/ 2354170 w 9415165"/>
              <a:gd name="connsiteY10" fmla="*/ 4757586 h 6858000"/>
              <a:gd name="connsiteX11" fmla="*/ 2353672 w 9415165"/>
              <a:gd name="connsiteY11" fmla="*/ 4931947 h 6858000"/>
              <a:gd name="connsiteX12" fmla="*/ 1871068 w 9415165"/>
              <a:gd name="connsiteY12" fmla="*/ 5769061 h 6858000"/>
              <a:gd name="connsiteX13" fmla="*/ 1722931 w 9415165"/>
              <a:gd name="connsiteY13" fmla="*/ 5854589 h 6858000"/>
              <a:gd name="connsiteX14" fmla="*/ 756668 w 9415165"/>
              <a:gd name="connsiteY14" fmla="*/ 5853977 h 6858000"/>
              <a:gd name="connsiteX15" fmla="*/ 605416 w 9415165"/>
              <a:gd name="connsiteY15" fmla="*/ 5767228 h 6858000"/>
              <a:gd name="connsiteX16" fmla="*/ 120708 w 9415165"/>
              <a:gd name="connsiteY16" fmla="*/ 4927690 h 6858000"/>
              <a:gd name="connsiteX17" fmla="*/ 122255 w 9415165"/>
              <a:gd name="connsiteY17" fmla="*/ 4755141 h 6858000"/>
              <a:gd name="connsiteX18" fmla="*/ 603810 w 9415165"/>
              <a:gd name="connsiteY18" fmla="*/ 3916214 h 6858000"/>
              <a:gd name="connsiteX19" fmla="*/ 751947 w 9415165"/>
              <a:gd name="connsiteY19" fmla="*/ 3830686 h 6858000"/>
              <a:gd name="connsiteX20" fmla="*/ 2140871 w 9415165"/>
              <a:gd name="connsiteY20" fmla="*/ 3416093 h 6858000"/>
              <a:gd name="connsiteX21" fmla="*/ 2485012 w 9415165"/>
              <a:gd name="connsiteY21" fmla="*/ 3416957 h 6858000"/>
              <a:gd name="connsiteX22" fmla="*/ 2538451 w 9415165"/>
              <a:gd name="connsiteY22" fmla="*/ 3447174 h 6858000"/>
              <a:gd name="connsiteX23" fmla="*/ 2710898 w 9415165"/>
              <a:gd name="connsiteY23" fmla="*/ 3745860 h 6858000"/>
              <a:gd name="connsiteX24" fmla="*/ 2710720 w 9415165"/>
              <a:gd name="connsiteY24" fmla="*/ 3807893 h 6858000"/>
              <a:gd name="connsiteX25" fmla="*/ 2539024 w 9415165"/>
              <a:gd name="connsiteY25" fmla="*/ 4105714 h 6858000"/>
              <a:gd name="connsiteX26" fmla="*/ 2486319 w 9415165"/>
              <a:gd name="connsiteY26" fmla="*/ 4136144 h 6858000"/>
              <a:gd name="connsiteX27" fmla="*/ 2142549 w 9415165"/>
              <a:gd name="connsiteY27" fmla="*/ 4135926 h 6858000"/>
              <a:gd name="connsiteX28" fmla="*/ 2088738 w 9415165"/>
              <a:gd name="connsiteY28" fmla="*/ 4105063 h 6858000"/>
              <a:gd name="connsiteX29" fmla="*/ 1916292 w 9415165"/>
              <a:gd name="connsiteY29" fmla="*/ 3806378 h 6858000"/>
              <a:gd name="connsiteX30" fmla="*/ 1916843 w 9415165"/>
              <a:gd name="connsiteY30" fmla="*/ 3744990 h 6858000"/>
              <a:gd name="connsiteX31" fmla="*/ 2088166 w 9415165"/>
              <a:gd name="connsiteY31" fmla="*/ 3446523 h 6858000"/>
              <a:gd name="connsiteX32" fmla="*/ 2140871 w 9415165"/>
              <a:gd name="connsiteY32" fmla="*/ 3416093 h 6858000"/>
              <a:gd name="connsiteX33" fmla="*/ 2309207 w 9415165"/>
              <a:gd name="connsiteY33" fmla="*/ 2943824 h 6858000"/>
              <a:gd name="connsiteX34" fmla="*/ 2490927 w 9415165"/>
              <a:gd name="connsiteY34" fmla="*/ 2944279 h 6858000"/>
              <a:gd name="connsiteX35" fmla="*/ 2519144 w 9415165"/>
              <a:gd name="connsiteY35" fmla="*/ 2960236 h 6858000"/>
              <a:gd name="connsiteX36" fmla="*/ 2610202 w 9415165"/>
              <a:gd name="connsiteY36" fmla="*/ 3117952 h 6858000"/>
              <a:gd name="connsiteX37" fmla="*/ 2610107 w 9415165"/>
              <a:gd name="connsiteY37" fmla="*/ 3150708 h 6858000"/>
              <a:gd name="connsiteX38" fmla="*/ 2519446 w 9415165"/>
              <a:gd name="connsiteY38" fmla="*/ 3307968 h 6858000"/>
              <a:gd name="connsiteX39" fmla="*/ 2491617 w 9415165"/>
              <a:gd name="connsiteY39" fmla="*/ 3324035 h 6858000"/>
              <a:gd name="connsiteX40" fmla="*/ 2310094 w 9415165"/>
              <a:gd name="connsiteY40" fmla="*/ 3323920 h 6858000"/>
              <a:gd name="connsiteX41" fmla="*/ 2281679 w 9415165"/>
              <a:gd name="connsiteY41" fmla="*/ 3307623 h 6858000"/>
              <a:gd name="connsiteX42" fmla="*/ 2190623 w 9415165"/>
              <a:gd name="connsiteY42" fmla="*/ 3149908 h 6858000"/>
              <a:gd name="connsiteX43" fmla="*/ 2190913 w 9415165"/>
              <a:gd name="connsiteY43" fmla="*/ 3117492 h 6858000"/>
              <a:gd name="connsiteX44" fmla="*/ 2281378 w 9415165"/>
              <a:gd name="connsiteY44" fmla="*/ 2959891 h 6858000"/>
              <a:gd name="connsiteX45" fmla="*/ 2309207 w 9415165"/>
              <a:gd name="connsiteY45" fmla="*/ 2943824 h 6858000"/>
              <a:gd name="connsiteX46" fmla="*/ 4112874 w 9415165"/>
              <a:gd name="connsiteY46" fmla="*/ 2635904 h 6858000"/>
              <a:gd name="connsiteX47" fmla="*/ 7268230 w 9415165"/>
              <a:gd name="connsiteY47" fmla="*/ 2643815 h 6858000"/>
              <a:gd name="connsiteX48" fmla="*/ 7758196 w 9415165"/>
              <a:gd name="connsiteY48" fmla="*/ 2920870 h 6858000"/>
              <a:gd name="connsiteX49" fmla="*/ 9339309 w 9415165"/>
              <a:gd name="connsiteY49" fmla="*/ 5659439 h 6858000"/>
              <a:gd name="connsiteX50" fmla="*/ 9337678 w 9415165"/>
              <a:gd name="connsiteY50" fmla="*/ 6228205 h 6858000"/>
              <a:gd name="connsiteX51" fmla="*/ 9008157 w 9415165"/>
              <a:gd name="connsiteY51" fmla="*/ 6799787 h 6858000"/>
              <a:gd name="connsiteX52" fmla="*/ 8974598 w 9415165"/>
              <a:gd name="connsiteY52" fmla="*/ 6858000 h 6858000"/>
              <a:gd name="connsiteX53" fmla="*/ 2425403 w 9415165"/>
              <a:gd name="connsiteY53" fmla="*/ 6858000 h 6858000"/>
              <a:gd name="connsiteX54" fmla="*/ 2332089 w 9415165"/>
              <a:gd name="connsiteY54" fmla="*/ 6696379 h 6858000"/>
              <a:gd name="connsiteX55" fmla="*/ 2053773 w 9415165"/>
              <a:gd name="connsiteY55" fmla="*/ 6214321 h 6858000"/>
              <a:gd name="connsiteX56" fmla="*/ 2058819 w 9415165"/>
              <a:gd name="connsiteY56" fmla="*/ 5651469 h 6858000"/>
              <a:gd name="connsiteX57" fmla="*/ 3629647 w 9415165"/>
              <a:gd name="connsiteY57" fmla="*/ 2914896 h 6858000"/>
              <a:gd name="connsiteX58" fmla="*/ 4112874 w 9415165"/>
              <a:gd name="connsiteY58" fmla="*/ 2635904 h 6858000"/>
              <a:gd name="connsiteX59" fmla="*/ 688133 w 9415165"/>
              <a:gd name="connsiteY59" fmla="*/ 2474638 h 6858000"/>
              <a:gd name="connsiteX60" fmla="*/ 1287544 w 9415165"/>
              <a:gd name="connsiteY60" fmla="*/ 2476142 h 6858000"/>
              <a:gd name="connsiteX61" fmla="*/ 1380621 w 9415165"/>
              <a:gd name="connsiteY61" fmla="*/ 2528772 h 6858000"/>
              <a:gd name="connsiteX62" fmla="*/ 1680979 w 9415165"/>
              <a:gd name="connsiteY62" fmla="*/ 3049008 h 6858000"/>
              <a:gd name="connsiteX63" fmla="*/ 1680670 w 9415165"/>
              <a:gd name="connsiteY63" fmla="*/ 3157054 h 6858000"/>
              <a:gd name="connsiteX64" fmla="*/ 1381617 w 9415165"/>
              <a:gd name="connsiteY64" fmla="*/ 3675787 h 6858000"/>
              <a:gd name="connsiteX65" fmla="*/ 1289821 w 9415165"/>
              <a:gd name="connsiteY65" fmla="*/ 3728785 h 6858000"/>
              <a:gd name="connsiteX66" fmla="*/ 691058 w 9415165"/>
              <a:gd name="connsiteY66" fmla="*/ 3728407 h 6858000"/>
              <a:gd name="connsiteX67" fmla="*/ 597332 w 9415165"/>
              <a:gd name="connsiteY67" fmla="*/ 3674651 h 6858000"/>
              <a:gd name="connsiteX68" fmla="*/ 296974 w 9415165"/>
              <a:gd name="connsiteY68" fmla="*/ 3154416 h 6858000"/>
              <a:gd name="connsiteX69" fmla="*/ 297933 w 9415165"/>
              <a:gd name="connsiteY69" fmla="*/ 3047494 h 6858000"/>
              <a:gd name="connsiteX70" fmla="*/ 596337 w 9415165"/>
              <a:gd name="connsiteY70" fmla="*/ 2527637 h 6858000"/>
              <a:gd name="connsiteX71" fmla="*/ 688133 w 9415165"/>
              <a:gd name="connsiteY71" fmla="*/ 2474638 h 6858000"/>
              <a:gd name="connsiteX72" fmla="*/ 2732571 w 9415165"/>
              <a:gd name="connsiteY72" fmla="*/ 2020011 h 6858000"/>
              <a:gd name="connsiteX73" fmla="*/ 3236024 w 9415165"/>
              <a:gd name="connsiteY73" fmla="*/ 2021272 h 6858000"/>
              <a:gd name="connsiteX74" fmla="*/ 3314200 w 9415165"/>
              <a:gd name="connsiteY74" fmla="*/ 2065479 h 6858000"/>
              <a:gd name="connsiteX75" fmla="*/ 3566473 w 9415165"/>
              <a:gd name="connsiteY75" fmla="*/ 2502430 h 6858000"/>
              <a:gd name="connsiteX76" fmla="*/ 3566214 w 9415165"/>
              <a:gd name="connsiteY76" fmla="*/ 2593179 h 6858000"/>
              <a:gd name="connsiteX77" fmla="*/ 3315036 w 9415165"/>
              <a:gd name="connsiteY77" fmla="*/ 3028868 h 6858000"/>
              <a:gd name="connsiteX78" fmla="*/ 3237935 w 9415165"/>
              <a:gd name="connsiteY78" fmla="*/ 3073382 h 6858000"/>
              <a:gd name="connsiteX79" fmla="*/ 2735028 w 9415165"/>
              <a:gd name="connsiteY79" fmla="*/ 3073064 h 6858000"/>
              <a:gd name="connsiteX80" fmla="*/ 2656307 w 9415165"/>
              <a:gd name="connsiteY80" fmla="*/ 3027915 h 6858000"/>
              <a:gd name="connsiteX81" fmla="*/ 2404033 w 9415165"/>
              <a:gd name="connsiteY81" fmla="*/ 2590963 h 6858000"/>
              <a:gd name="connsiteX82" fmla="*/ 2404839 w 9415165"/>
              <a:gd name="connsiteY82" fmla="*/ 2501157 h 6858000"/>
              <a:gd name="connsiteX83" fmla="*/ 2655471 w 9415165"/>
              <a:gd name="connsiteY83" fmla="*/ 2064525 h 6858000"/>
              <a:gd name="connsiteX84" fmla="*/ 2732571 w 9415165"/>
              <a:gd name="connsiteY84" fmla="*/ 2020011 h 6858000"/>
              <a:gd name="connsiteX85" fmla="*/ 3662925 w 9415165"/>
              <a:gd name="connsiteY85" fmla="*/ 0 h 6858000"/>
              <a:gd name="connsiteX86" fmla="*/ 5336547 w 9415165"/>
              <a:gd name="connsiteY86" fmla="*/ 0 h 6858000"/>
              <a:gd name="connsiteX87" fmla="*/ 5342959 w 9415165"/>
              <a:gd name="connsiteY87" fmla="*/ 11106 h 6858000"/>
              <a:gd name="connsiteX88" fmla="*/ 5970700 w 9415165"/>
              <a:gd name="connsiteY88" fmla="*/ 1098387 h 6858000"/>
              <a:gd name="connsiteX89" fmla="*/ 5970044 w 9415165"/>
              <a:gd name="connsiteY89" fmla="*/ 1327785 h 6858000"/>
              <a:gd name="connsiteX90" fmla="*/ 5335110 w 9415165"/>
              <a:gd name="connsiteY90" fmla="*/ 2429135 h 6858000"/>
              <a:gd name="connsiteX91" fmla="*/ 5140211 w 9415165"/>
              <a:gd name="connsiteY91" fmla="*/ 2541659 h 6858000"/>
              <a:gd name="connsiteX92" fmla="*/ 3868947 w 9415165"/>
              <a:gd name="connsiteY92" fmla="*/ 2540855 h 6858000"/>
              <a:gd name="connsiteX93" fmla="*/ 3669952 w 9415165"/>
              <a:gd name="connsiteY93" fmla="*/ 2426726 h 6858000"/>
              <a:gd name="connsiteX94" fmla="*/ 3032246 w 9415165"/>
              <a:gd name="connsiteY94" fmla="*/ 1322186 h 6858000"/>
              <a:gd name="connsiteX95" fmla="*/ 3034282 w 9415165"/>
              <a:gd name="connsiteY95" fmla="*/ 1095172 h 6858000"/>
              <a:gd name="connsiteX96" fmla="*/ 3556318 w 9415165"/>
              <a:gd name="connsiteY96" fmla="*/ 18572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9415165" h="6858000">
                <a:moveTo>
                  <a:pt x="0" y="5940102"/>
                </a:moveTo>
                <a:lnTo>
                  <a:pt x="201903" y="5940608"/>
                </a:lnTo>
                <a:cubicBezTo>
                  <a:pt x="552894" y="5941488"/>
                  <a:pt x="968883" y="5942531"/>
                  <a:pt x="1461907" y="5943766"/>
                </a:cubicBezTo>
                <a:cubicBezTo>
                  <a:pt x="1662934" y="5938113"/>
                  <a:pt x="1852841" y="6049291"/>
                  <a:pt x="1951874" y="6220822"/>
                </a:cubicBezTo>
                <a:cubicBezTo>
                  <a:pt x="1951874" y="6220822"/>
                  <a:pt x="1951874" y="6220822"/>
                  <a:pt x="2282833" y="6794059"/>
                </a:cubicBezTo>
                <a:lnTo>
                  <a:pt x="2319750" y="6858000"/>
                </a:lnTo>
                <a:lnTo>
                  <a:pt x="0" y="6858000"/>
                </a:lnTo>
                <a:close/>
                <a:moveTo>
                  <a:pt x="751947" y="3830686"/>
                </a:moveTo>
                <a:cubicBezTo>
                  <a:pt x="751947" y="3830686"/>
                  <a:pt x="751947" y="3830686"/>
                  <a:pt x="1719258" y="3833112"/>
                </a:cubicBezTo>
                <a:cubicBezTo>
                  <a:pt x="1780885" y="3831380"/>
                  <a:pt x="1839102" y="3865462"/>
                  <a:pt x="1869462" y="3918046"/>
                </a:cubicBezTo>
                <a:cubicBezTo>
                  <a:pt x="1869462" y="3918046"/>
                  <a:pt x="1869462" y="3918046"/>
                  <a:pt x="2354170" y="4757586"/>
                </a:cubicBezTo>
                <a:cubicBezTo>
                  <a:pt x="2385577" y="4811983"/>
                  <a:pt x="2384937" y="4877630"/>
                  <a:pt x="2353672" y="4931947"/>
                </a:cubicBezTo>
                <a:cubicBezTo>
                  <a:pt x="2353672" y="4931947"/>
                  <a:pt x="2353672" y="4931947"/>
                  <a:pt x="1871068" y="5769061"/>
                </a:cubicBezTo>
                <a:cubicBezTo>
                  <a:pt x="1841608" y="5822336"/>
                  <a:pt x="1783799" y="5855711"/>
                  <a:pt x="1722931" y="5854589"/>
                </a:cubicBezTo>
                <a:cubicBezTo>
                  <a:pt x="1722931" y="5854589"/>
                  <a:pt x="1722931" y="5854589"/>
                  <a:pt x="756668" y="5853977"/>
                </a:cubicBezTo>
                <a:cubicBezTo>
                  <a:pt x="693994" y="5853896"/>
                  <a:pt x="636823" y="5821628"/>
                  <a:pt x="605416" y="5767228"/>
                </a:cubicBezTo>
                <a:cubicBezTo>
                  <a:pt x="605416" y="5767228"/>
                  <a:pt x="605416" y="5767228"/>
                  <a:pt x="120708" y="4927690"/>
                </a:cubicBezTo>
                <a:cubicBezTo>
                  <a:pt x="90348" y="4875106"/>
                  <a:pt x="89942" y="4807646"/>
                  <a:pt x="122255" y="4755141"/>
                </a:cubicBezTo>
                <a:cubicBezTo>
                  <a:pt x="122255" y="4755141"/>
                  <a:pt x="122255" y="4755141"/>
                  <a:pt x="603810" y="3916214"/>
                </a:cubicBezTo>
                <a:cubicBezTo>
                  <a:pt x="633271" y="3862939"/>
                  <a:pt x="691080" y="3829563"/>
                  <a:pt x="751947" y="3830686"/>
                </a:cubicBezTo>
                <a:close/>
                <a:moveTo>
                  <a:pt x="2140871" y="3416093"/>
                </a:moveTo>
                <a:cubicBezTo>
                  <a:pt x="2140871" y="3416093"/>
                  <a:pt x="2140871" y="3416093"/>
                  <a:pt x="2485012" y="3416957"/>
                </a:cubicBezTo>
                <a:cubicBezTo>
                  <a:pt x="2506938" y="3416340"/>
                  <a:pt x="2527650" y="3428466"/>
                  <a:pt x="2538451" y="3447174"/>
                </a:cubicBezTo>
                <a:cubicBezTo>
                  <a:pt x="2538451" y="3447174"/>
                  <a:pt x="2538451" y="3447174"/>
                  <a:pt x="2710898" y="3745860"/>
                </a:cubicBezTo>
                <a:cubicBezTo>
                  <a:pt x="2722072" y="3765213"/>
                  <a:pt x="2721844" y="3788568"/>
                  <a:pt x="2710720" y="3807893"/>
                </a:cubicBezTo>
                <a:cubicBezTo>
                  <a:pt x="2710720" y="3807893"/>
                  <a:pt x="2710720" y="3807893"/>
                  <a:pt x="2539024" y="4105714"/>
                </a:cubicBezTo>
                <a:cubicBezTo>
                  <a:pt x="2528542" y="4124669"/>
                  <a:pt x="2507974" y="4136543"/>
                  <a:pt x="2486319" y="4136144"/>
                </a:cubicBezTo>
                <a:cubicBezTo>
                  <a:pt x="2486319" y="4136144"/>
                  <a:pt x="2486319" y="4136144"/>
                  <a:pt x="2142549" y="4135926"/>
                </a:cubicBezTo>
                <a:cubicBezTo>
                  <a:pt x="2120252" y="4135898"/>
                  <a:pt x="2099911" y="4124417"/>
                  <a:pt x="2088738" y="4105063"/>
                </a:cubicBezTo>
                <a:cubicBezTo>
                  <a:pt x="2088738" y="4105063"/>
                  <a:pt x="2088738" y="4105063"/>
                  <a:pt x="1916292" y="3806378"/>
                </a:cubicBezTo>
                <a:cubicBezTo>
                  <a:pt x="1905490" y="3787669"/>
                  <a:pt x="1905346" y="3763670"/>
                  <a:pt x="1916843" y="3744990"/>
                </a:cubicBezTo>
                <a:cubicBezTo>
                  <a:pt x="1916843" y="3744990"/>
                  <a:pt x="1916843" y="3744990"/>
                  <a:pt x="2088166" y="3446523"/>
                </a:cubicBezTo>
                <a:cubicBezTo>
                  <a:pt x="2098648" y="3427568"/>
                  <a:pt x="2119216" y="3415695"/>
                  <a:pt x="2140871" y="3416093"/>
                </a:cubicBezTo>
                <a:close/>
                <a:moveTo>
                  <a:pt x="2309207" y="2943824"/>
                </a:moveTo>
                <a:cubicBezTo>
                  <a:pt x="2309207" y="2943824"/>
                  <a:pt x="2309207" y="2943824"/>
                  <a:pt x="2490927" y="2944279"/>
                </a:cubicBezTo>
                <a:cubicBezTo>
                  <a:pt x="2502505" y="2943955"/>
                  <a:pt x="2513441" y="2950357"/>
                  <a:pt x="2519144" y="2960236"/>
                </a:cubicBezTo>
                <a:cubicBezTo>
                  <a:pt x="2519144" y="2960236"/>
                  <a:pt x="2519144" y="2960236"/>
                  <a:pt x="2610202" y="3117952"/>
                </a:cubicBezTo>
                <a:cubicBezTo>
                  <a:pt x="2616102" y="3128172"/>
                  <a:pt x="2615982" y="3140504"/>
                  <a:pt x="2610107" y="3150708"/>
                </a:cubicBezTo>
                <a:cubicBezTo>
                  <a:pt x="2610107" y="3150708"/>
                  <a:pt x="2610107" y="3150708"/>
                  <a:pt x="2519446" y="3307968"/>
                </a:cubicBezTo>
                <a:cubicBezTo>
                  <a:pt x="2513912" y="3317976"/>
                  <a:pt x="2503051" y="3324246"/>
                  <a:pt x="2491617" y="3324035"/>
                </a:cubicBezTo>
                <a:cubicBezTo>
                  <a:pt x="2491617" y="3324035"/>
                  <a:pt x="2491617" y="3324035"/>
                  <a:pt x="2310094" y="3323920"/>
                </a:cubicBezTo>
                <a:cubicBezTo>
                  <a:pt x="2298321" y="3323905"/>
                  <a:pt x="2287579" y="3317843"/>
                  <a:pt x="2281679" y="3307623"/>
                </a:cubicBezTo>
                <a:cubicBezTo>
                  <a:pt x="2281679" y="3307623"/>
                  <a:pt x="2281679" y="3307623"/>
                  <a:pt x="2190623" y="3149908"/>
                </a:cubicBezTo>
                <a:cubicBezTo>
                  <a:pt x="2184919" y="3140029"/>
                  <a:pt x="2184843" y="3127357"/>
                  <a:pt x="2190913" y="3117492"/>
                </a:cubicBezTo>
                <a:cubicBezTo>
                  <a:pt x="2190913" y="3117492"/>
                  <a:pt x="2190913" y="3117492"/>
                  <a:pt x="2281378" y="2959891"/>
                </a:cubicBezTo>
                <a:cubicBezTo>
                  <a:pt x="2286913" y="2949884"/>
                  <a:pt x="2297773" y="2943613"/>
                  <a:pt x="2309207" y="2943824"/>
                </a:cubicBezTo>
                <a:close/>
                <a:moveTo>
                  <a:pt x="4112874" y="2635904"/>
                </a:moveTo>
                <a:cubicBezTo>
                  <a:pt x="4112874" y="2635904"/>
                  <a:pt x="4112874" y="2635904"/>
                  <a:pt x="7268230" y="2643815"/>
                </a:cubicBezTo>
                <a:cubicBezTo>
                  <a:pt x="7469258" y="2638162"/>
                  <a:pt x="7659163" y="2749340"/>
                  <a:pt x="7758196" y="2920870"/>
                </a:cubicBezTo>
                <a:cubicBezTo>
                  <a:pt x="7758196" y="2920870"/>
                  <a:pt x="7758196" y="2920870"/>
                  <a:pt x="9339309" y="5659439"/>
                </a:cubicBezTo>
                <a:cubicBezTo>
                  <a:pt x="9441758" y="5836884"/>
                  <a:pt x="9439672" y="6051021"/>
                  <a:pt x="9337678" y="6228205"/>
                </a:cubicBezTo>
                <a:cubicBezTo>
                  <a:pt x="9337678" y="6228205"/>
                  <a:pt x="9337678" y="6228205"/>
                  <a:pt x="9008157" y="6799787"/>
                </a:cubicBezTo>
                <a:lnTo>
                  <a:pt x="8974598" y="6858000"/>
                </a:lnTo>
                <a:lnTo>
                  <a:pt x="2425403" y="6858000"/>
                </a:lnTo>
                <a:lnTo>
                  <a:pt x="2332089" y="6696379"/>
                </a:lnTo>
                <a:cubicBezTo>
                  <a:pt x="2245236" y="6545945"/>
                  <a:pt x="2152593" y="6385482"/>
                  <a:pt x="2053773" y="6214321"/>
                </a:cubicBezTo>
                <a:cubicBezTo>
                  <a:pt x="1954740" y="6042790"/>
                  <a:pt x="1953410" y="5822737"/>
                  <a:pt x="2058819" y="5651469"/>
                </a:cubicBezTo>
                <a:cubicBezTo>
                  <a:pt x="2058819" y="5651469"/>
                  <a:pt x="2058819" y="5651469"/>
                  <a:pt x="3629647" y="2914896"/>
                </a:cubicBezTo>
                <a:cubicBezTo>
                  <a:pt x="3725749" y="2741114"/>
                  <a:pt x="3914325" y="2632240"/>
                  <a:pt x="4112874" y="2635904"/>
                </a:cubicBezTo>
                <a:close/>
                <a:moveTo>
                  <a:pt x="688133" y="2474638"/>
                </a:moveTo>
                <a:cubicBezTo>
                  <a:pt x="688133" y="2474638"/>
                  <a:pt x="688133" y="2474638"/>
                  <a:pt x="1287544" y="2476142"/>
                </a:cubicBezTo>
                <a:cubicBezTo>
                  <a:pt x="1325733" y="2475067"/>
                  <a:pt x="1361809" y="2496187"/>
                  <a:pt x="1380621" y="2528772"/>
                </a:cubicBezTo>
                <a:cubicBezTo>
                  <a:pt x="1380621" y="2528772"/>
                  <a:pt x="1380621" y="2528772"/>
                  <a:pt x="1680979" y="3049008"/>
                </a:cubicBezTo>
                <a:cubicBezTo>
                  <a:pt x="1700441" y="3082716"/>
                  <a:pt x="1700045" y="3123395"/>
                  <a:pt x="1680670" y="3157054"/>
                </a:cubicBezTo>
                <a:cubicBezTo>
                  <a:pt x="1680670" y="3157054"/>
                  <a:pt x="1680670" y="3157054"/>
                  <a:pt x="1381617" y="3675787"/>
                </a:cubicBezTo>
                <a:cubicBezTo>
                  <a:pt x="1363361" y="3708799"/>
                  <a:pt x="1327537" y="3729482"/>
                  <a:pt x="1289821" y="3728785"/>
                </a:cubicBezTo>
                <a:cubicBezTo>
                  <a:pt x="1289821" y="3728785"/>
                  <a:pt x="1289821" y="3728785"/>
                  <a:pt x="691058" y="3728407"/>
                </a:cubicBezTo>
                <a:cubicBezTo>
                  <a:pt x="652221" y="3728357"/>
                  <a:pt x="616793" y="3708360"/>
                  <a:pt x="597332" y="3674651"/>
                </a:cubicBezTo>
                <a:cubicBezTo>
                  <a:pt x="597332" y="3674651"/>
                  <a:pt x="597332" y="3674651"/>
                  <a:pt x="296974" y="3154416"/>
                </a:cubicBezTo>
                <a:cubicBezTo>
                  <a:pt x="278161" y="3121831"/>
                  <a:pt x="277908" y="3080029"/>
                  <a:pt x="297933" y="3047494"/>
                </a:cubicBezTo>
                <a:cubicBezTo>
                  <a:pt x="297933" y="3047494"/>
                  <a:pt x="297933" y="3047494"/>
                  <a:pt x="596337" y="2527637"/>
                </a:cubicBezTo>
                <a:cubicBezTo>
                  <a:pt x="614593" y="2494625"/>
                  <a:pt x="650416" y="2473943"/>
                  <a:pt x="688133" y="2474638"/>
                </a:cubicBezTo>
                <a:close/>
                <a:moveTo>
                  <a:pt x="2732571" y="2020011"/>
                </a:moveTo>
                <a:cubicBezTo>
                  <a:pt x="2732571" y="2020011"/>
                  <a:pt x="2732571" y="2020011"/>
                  <a:pt x="3236024" y="2021272"/>
                </a:cubicBezTo>
                <a:cubicBezTo>
                  <a:pt x="3268098" y="2020370"/>
                  <a:pt x="3298399" y="2038110"/>
                  <a:pt x="3314200" y="2065479"/>
                </a:cubicBezTo>
                <a:cubicBezTo>
                  <a:pt x="3314200" y="2065479"/>
                  <a:pt x="3314200" y="2065479"/>
                  <a:pt x="3566473" y="2502430"/>
                </a:cubicBezTo>
                <a:cubicBezTo>
                  <a:pt x="3582820" y="2530741"/>
                  <a:pt x="3582487" y="2564907"/>
                  <a:pt x="3566214" y="2593179"/>
                </a:cubicBezTo>
                <a:cubicBezTo>
                  <a:pt x="3566214" y="2593179"/>
                  <a:pt x="3566214" y="2593179"/>
                  <a:pt x="3315036" y="3028868"/>
                </a:cubicBezTo>
                <a:cubicBezTo>
                  <a:pt x="3299702" y="3056596"/>
                  <a:pt x="3269615" y="3073966"/>
                  <a:pt x="3237935" y="3073382"/>
                </a:cubicBezTo>
                <a:cubicBezTo>
                  <a:pt x="3237935" y="3073382"/>
                  <a:pt x="3237935" y="3073382"/>
                  <a:pt x="2735028" y="3073064"/>
                </a:cubicBezTo>
                <a:cubicBezTo>
                  <a:pt x="2702409" y="3073021"/>
                  <a:pt x="2672652" y="3056226"/>
                  <a:pt x="2656307" y="3027915"/>
                </a:cubicBezTo>
                <a:cubicBezTo>
                  <a:pt x="2656307" y="3027915"/>
                  <a:pt x="2656307" y="3027915"/>
                  <a:pt x="2404033" y="2590963"/>
                </a:cubicBezTo>
                <a:cubicBezTo>
                  <a:pt x="2388231" y="2563595"/>
                  <a:pt x="2388020" y="2528484"/>
                  <a:pt x="2404839" y="2501157"/>
                </a:cubicBezTo>
                <a:cubicBezTo>
                  <a:pt x="2404839" y="2501157"/>
                  <a:pt x="2404839" y="2501157"/>
                  <a:pt x="2655471" y="2064525"/>
                </a:cubicBezTo>
                <a:cubicBezTo>
                  <a:pt x="2670804" y="2036797"/>
                  <a:pt x="2700892" y="2019426"/>
                  <a:pt x="2732571" y="2020011"/>
                </a:cubicBezTo>
                <a:close/>
                <a:moveTo>
                  <a:pt x="3662925" y="0"/>
                </a:moveTo>
                <a:lnTo>
                  <a:pt x="5336547" y="0"/>
                </a:lnTo>
                <a:lnTo>
                  <a:pt x="5342959" y="11106"/>
                </a:lnTo>
                <a:cubicBezTo>
                  <a:pt x="5372852" y="62881"/>
                  <a:pt x="5492421" y="269982"/>
                  <a:pt x="5970700" y="1098387"/>
                </a:cubicBezTo>
                <a:cubicBezTo>
                  <a:pt x="6012021" y="1169956"/>
                  <a:pt x="6011183" y="1256322"/>
                  <a:pt x="5970044" y="1327785"/>
                </a:cubicBezTo>
                <a:cubicBezTo>
                  <a:pt x="5970044" y="1327785"/>
                  <a:pt x="5970044" y="1327785"/>
                  <a:pt x="5335110" y="2429135"/>
                </a:cubicBezTo>
                <a:cubicBezTo>
                  <a:pt x="5296350" y="2499226"/>
                  <a:pt x="5220291" y="2543137"/>
                  <a:pt x="5140211" y="2541659"/>
                </a:cubicBezTo>
                <a:cubicBezTo>
                  <a:pt x="5140211" y="2541659"/>
                  <a:pt x="5140211" y="2541659"/>
                  <a:pt x="3868947" y="2540855"/>
                </a:cubicBezTo>
                <a:cubicBezTo>
                  <a:pt x="3786490" y="2540750"/>
                  <a:pt x="3711273" y="2498294"/>
                  <a:pt x="3669952" y="2426726"/>
                </a:cubicBezTo>
                <a:cubicBezTo>
                  <a:pt x="3669952" y="2426726"/>
                  <a:pt x="3669952" y="2426726"/>
                  <a:pt x="3032246" y="1322186"/>
                </a:cubicBezTo>
                <a:cubicBezTo>
                  <a:pt x="2992303" y="1253003"/>
                  <a:pt x="2991768" y="1164250"/>
                  <a:pt x="3034282" y="1095172"/>
                </a:cubicBezTo>
                <a:cubicBezTo>
                  <a:pt x="3034282" y="1095172"/>
                  <a:pt x="3034282" y="1095172"/>
                  <a:pt x="3556318" y="185723"/>
                </a:cubicBezTo>
                <a:close/>
              </a:path>
            </a:pathLst>
          </a:custGeom>
          <a:solidFill>
            <a:schemeClr val="tx1">
              <a:lumMod val="50000"/>
              <a:lumOff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FBB1362E-4699-426B-8D02-4F7CE6DA93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69039" y="1090549"/>
            <a:ext cx="5581001" cy="4278755"/>
            <a:chOff x="6169039" y="142050"/>
            <a:chExt cx="5581001" cy="4278755"/>
          </a:xfrm>
        </p:grpSpPr>
        <p:sp>
          <p:nvSpPr>
            <p:cNvPr id="13" name="Freeform: Shape 12">
              <a:extLst>
                <a:ext uri="{FF2B5EF4-FFF2-40B4-BE49-F238E27FC236}">
                  <a16:creationId xmlns:a16="http://schemas.microsoft.com/office/drawing/2014/main" id="{BEFB93E7-8C93-4FE1-953B-9F55FCCE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820162" y="-509073"/>
              <a:ext cx="4278755" cy="5581001"/>
            </a:xfrm>
            <a:custGeom>
              <a:avLst/>
              <a:gdLst>
                <a:gd name="connsiteX0" fmla="*/ 4278755 w 4278755"/>
                <a:gd name="connsiteY0" fmla="*/ 309054 h 5581001"/>
                <a:gd name="connsiteX1" fmla="*/ 4278755 w 4278755"/>
                <a:gd name="connsiteY1" fmla="*/ 1005863 h 5581001"/>
                <a:gd name="connsiteX2" fmla="*/ 4278755 w 4278755"/>
                <a:gd name="connsiteY2" fmla="*/ 4575137 h 5581001"/>
                <a:gd name="connsiteX3" fmla="*/ 4278755 w 4278755"/>
                <a:gd name="connsiteY3" fmla="*/ 5271947 h 5581001"/>
                <a:gd name="connsiteX4" fmla="*/ 3969701 w 4278755"/>
                <a:gd name="connsiteY4" fmla="*/ 5581001 h 5581001"/>
                <a:gd name="connsiteX5" fmla="*/ 309054 w 4278755"/>
                <a:gd name="connsiteY5" fmla="*/ 5581001 h 5581001"/>
                <a:gd name="connsiteX6" fmla="*/ 0 w 4278755"/>
                <a:gd name="connsiteY6" fmla="*/ 5271946 h 5581001"/>
                <a:gd name="connsiteX7" fmla="*/ 0 w 4278755"/>
                <a:gd name="connsiteY7" fmla="*/ 4575136 h 5581001"/>
                <a:gd name="connsiteX8" fmla="*/ 0 w 4278755"/>
                <a:gd name="connsiteY8" fmla="*/ 1005863 h 5581001"/>
                <a:gd name="connsiteX9" fmla="*/ 0 w 4278755"/>
                <a:gd name="connsiteY9" fmla="*/ 309054 h 5581001"/>
                <a:gd name="connsiteX10" fmla="*/ 309054 w 4278755"/>
                <a:gd name="connsiteY10" fmla="*/ 0 h 5581001"/>
                <a:gd name="connsiteX11" fmla="*/ 3969701 w 4278755"/>
                <a:gd name="connsiteY11" fmla="*/ 0 h 5581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78755" h="5581001">
                  <a:moveTo>
                    <a:pt x="4278755" y="309054"/>
                  </a:moveTo>
                  <a:lnTo>
                    <a:pt x="4278755" y="1005863"/>
                  </a:lnTo>
                  <a:lnTo>
                    <a:pt x="4278755" y="4575137"/>
                  </a:lnTo>
                  <a:lnTo>
                    <a:pt x="4278755" y="5271947"/>
                  </a:lnTo>
                  <a:lnTo>
                    <a:pt x="3969701" y="5581001"/>
                  </a:lnTo>
                  <a:lnTo>
                    <a:pt x="309054" y="5581001"/>
                  </a:lnTo>
                  <a:lnTo>
                    <a:pt x="0" y="5271946"/>
                  </a:lnTo>
                  <a:lnTo>
                    <a:pt x="0" y="4575136"/>
                  </a:lnTo>
                  <a:lnTo>
                    <a:pt x="0" y="1005863"/>
                  </a:lnTo>
                  <a:lnTo>
                    <a:pt x="0" y="309054"/>
                  </a:lnTo>
                  <a:lnTo>
                    <a:pt x="309054" y="0"/>
                  </a:lnTo>
                  <a:lnTo>
                    <a:pt x="3969701"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B60422C-70D6-488F-8CE4-C3299AD795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902139" y="-425197"/>
              <a:ext cx="4114800" cy="5413248"/>
            </a:xfrm>
            <a:custGeom>
              <a:avLst/>
              <a:gdLst>
                <a:gd name="connsiteX0" fmla="*/ 4278755 w 4278755"/>
                <a:gd name="connsiteY0" fmla="*/ 309054 h 5581001"/>
                <a:gd name="connsiteX1" fmla="*/ 4278755 w 4278755"/>
                <a:gd name="connsiteY1" fmla="*/ 1005863 h 5581001"/>
                <a:gd name="connsiteX2" fmla="*/ 4278755 w 4278755"/>
                <a:gd name="connsiteY2" fmla="*/ 4575137 h 5581001"/>
                <a:gd name="connsiteX3" fmla="*/ 4278755 w 4278755"/>
                <a:gd name="connsiteY3" fmla="*/ 5271947 h 5581001"/>
                <a:gd name="connsiteX4" fmla="*/ 3969701 w 4278755"/>
                <a:gd name="connsiteY4" fmla="*/ 5581001 h 5581001"/>
                <a:gd name="connsiteX5" fmla="*/ 309054 w 4278755"/>
                <a:gd name="connsiteY5" fmla="*/ 5581001 h 5581001"/>
                <a:gd name="connsiteX6" fmla="*/ 0 w 4278755"/>
                <a:gd name="connsiteY6" fmla="*/ 5271946 h 5581001"/>
                <a:gd name="connsiteX7" fmla="*/ 0 w 4278755"/>
                <a:gd name="connsiteY7" fmla="*/ 4575136 h 5581001"/>
                <a:gd name="connsiteX8" fmla="*/ 0 w 4278755"/>
                <a:gd name="connsiteY8" fmla="*/ 1005863 h 5581001"/>
                <a:gd name="connsiteX9" fmla="*/ 0 w 4278755"/>
                <a:gd name="connsiteY9" fmla="*/ 309054 h 5581001"/>
                <a:gd name="connsiteX10" fmla="*/ 309054 w 4278755"/>
                <a:gd name="connsiteY10" fmla="*/ 0 h 5581001"/>
                <a:gd name="connsiteX11" fmla="*/ 3969701 w 4278755"/>
                <a:gd name="connsiteY11" fmla="*/ 0 h 5581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78755" h="5581001">
                  <a:moveTo>
                    <a:pt x="4278755" y="309054"/>
                  </a:moveTo>
                  <a:lnTo>
                    <a:pt x="4278755" y="1005863"/>
                  </a:lnTo>
                  <a:lnTo>
                    <a:pt x="4278755" y="4575137"/>
                  </a:lnTo>
                  <a:lnTo>
                    <a:pt x="4278755" y="5271947"/>
                  </a:lnTo>
                  <a:lnTo>
                    <a:pt x="3969701" y="5581001"/>
                  </a:lnTo>
                  <a:lnTo>
                    <a:pt x="309054" y="5581001"/>
                  </a:lnTo>
                  <a:lnTo>
                    <a:pt x="0" y="5271946"/>
                  </a:lnTo>
                  <a:lnTo>
                    <a:pt x="0" y="4575136"/>
                  </a:lnTo>
                  <a:lnTo>
                    <a:pt x="0" y="1005863"/>
                  </a:lnTo>
                  <a:lnTo>
                    <a:pt x="0" y="309054"/>
                  </a:lnTo>
                  <a:lnTo>
                    <a:pt x="309054" y="0"/>
                  </a:lnTo>
                  <a:lnTo>
                    <a:pt x="3969701"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056866E6-DA60-363E-0ACD-414737BFB7D1}"/>
              </a:ext>
            </a:extLst>
          </p:cNvPr>
          <p:cNvSpPr>
            <a:spLocks noGrp="1"/>
          </p:cNvSpPr>
          <p:nvPr>
            <p:ph type="title"/>
          </p:nvPr>
        </p:nvSpPr>
        <p:spPr>
          <a:xfrm>
            <a:off x="6558184" y="1432731"/>
            <a:ext cx="4779647" cy="1240208"/>
          </a:xfrm>
        </p:spPr>
        <p:txBody>
          <a:bodyPr>
            <a:normAutofit/>
          </a:bodyPr>
          <a:lstStyle/>
          <a:p>
            <a:r>
              <a:rPr lang="en-US" sz="2800" b="1" i="0" dirty="0">
                <a:solidFill>
                  <a:schemeClr val="bg1"/>
                </a:solidFill>
                <a:effectLst/>
                <a:latin typeface="Source Sans Pro" panose="020B0503030403020204" pitchFamily="34" charset="0"/>
              </a:rPr>
              <a:t>Types of Automated Testing</a:t>
            </a:r>
            <a:br>
              <a:rPr lang="en-US" sz="2800" b="1" i="0" dirty="0">
                <a:solidFill>
                  <a:schemeClr val="bg1"/>
                </a:solidFill>
                <a:effectLst/>
                <a:latin typeface="Source Sans Pro" panose="020B0503030403020204" pitchFamily="34" charset="0"/>
              </a:rPr>
            </a:br>
            <a:endParaRPr lang="en-IN" sz="2800" dirty="0">
              <a:solidFill>
                <a:schemeClr val="bg1"/>
              </a:solidFill>
            </a:endParaRPr>
          </a:p>
        </p:txBody>
      </p:sp>
      <p:sp>
        <p:nvSpPr>
          <p:cNvPr id="3" name="Content Placeholder 2">
            <a:extLst>
              <a:ext uri="{FF2B5EF4-FFF2-40B4-BE49-F238E27FC236}">
                <a16:creationId xmlns:a16="http://schemas.microsoft.com/office/drawing/2014/main" id="{FA743893-B824-D0DF-B55C-B73B55D482E1}"/>
              </a:ext>
            </a:extLst>
          </p:cNvPr>
          <p:cNvSpPr>
            <a:spLocks noGrp="1"/>
          </p:cNvSpPr>
          <p:nvPr>
            <p:ph idx="1"/>
          </p:nvPr>
        </p:nvSpPr>
        <p:spPr>
          <a:xfrm>
            <a:off x="6558184" y="2470436"/>
            <a:ext cx="4778006" cy="2261936"/>
          </a:xfrm>
        </p:spPr>
        <p:txBody>
          <a:bodyPr>
            <a:normAutofit/>
          </a:bodyPr>
          <a:lstStyle/>
          <a:p>
            <a:pPr>
              <a:buFont typeface="Arial" panose="020B0604020202020204" pitchFamily="34" charset="0"/>
              <a:buChar char="•"/>
            </a:pPr>
            <a:r>
              <a:rPr lang="en-US" sz="1100" b="0" i="0">
                <a:solidFill>
                  <a:schemeClr val="bg1"/>
                </a:solidFill>
                <a:effectLst/>
                <a:latin typeface="Source Sans Pro" panose="020B0503030403020204" pitchFamily="34" charset="0"/>
              </a:rPr>
              <a:t>Smoke Testing</a:t>
            </a:r>
          </a:p>
          <a:p>
            <a:pPr>
              <a:buFont typeface="Arial" panose="020B0604020202020204" pitchFamily="34" charset="0"/>
              <a:buChar char="•"/>
            </a:pPr>
            <a:r>
              <a:rPr lang="en-US" sz="1100" b="0" i="0" u="none" strike="noStrike">
                <a:solidFill>
                  <a:schemeClr val="bg1"/>
                </a:solidFill>
                <a:effectLst/>
                <a:latin typeface="Source Sans Pro" panose="020B0503030403020204" pitchFamily="34" charset="0"/>
                <a:hlinkClick r:id="rId2"/>
              </a:rPr>
              <a:t>Unit Testing</a:t>
            </a:r>
            <a:endParaRPr lang="en-US" sz="1100" b="0" i="0">
              <a:solidFill>
                <a:schemeClr val="bg1"/>
              </a:solidFill>
              <a:effectLst/>
              <a:latin typeface="Source Sans Pro" panose="020B0503030403020204" pitchFamily="34" charset="0"/>
            </a:endParaRPr>
          </a:p>
          <a:p>
            <a:pPr>
              <a:buFont typeface="Arial" panose="020B0604020202020204" pitchFamily="34" charset="0"/>
              <a:buChar char="•"/>
            </a:pPr>
            <a:r>
              <a:rPr lang="en-US" sz="1100" b="0" i="0" u="none" strike="noStrike">
                <a:solidFill>
                  <a:schemeClr val="bg1"/>
                </a:solidFill>
                <a:effectLst/>
                <a:latin typeface="Source Sans Pro" panose="020B0503030403020204" pitchFamily="34" charset="0"/>
                <a:hlinkClick r:id="rId3"/>
              </a:rPr>
              <a:t>Integration Testing</a:t>
            </a:r>
            <a:endParaRPr lang="en-US" sz="1100" b="0" i="0">
              <a:solidFill>
                <a:schemeClr val="bg1"/>
              </a:solidFill>
              <a:effectLst/>
              <a:latin typeface="Source Sans Pro" panose="020B0503030403020204" pitchFamily="34" charset="0"/>
            </a:endParaRPr>
          </a:p>
          <a:p>
            <a:pPr>
              <a:buFont typeface="Arial" panose="020B0604020202020204" pitchFamily="34" charset="0"/>
              <a:buChar char="•"/>
            </a:pPr>
            <a:r>
              <a:rPr lang="en-US" sz="1100" b="0" i="0" u="none" strike="noStrike">
                <a:solidFill>
                  <a:schemeClr val="bg1"/>
                </a:solidFill>
                <a:effectLst/>
                <a:latin typeface="Source Sans Pro" panose="020B0503030403020204" pitchFamily="34" charset="0"/>
                <a:hlinkClick r:id="rId4"/>
              </a:rPr>
              <a:t>Functional Testing</a:t>
            </a:r>
            <a:endParaRPr lang="en-US" sz="1100" b="0" i="0">
              <a:solidFill>
                <a:schemeClr val="bg1"/>
              </a:solidFill>
              <a:effectLst/>
              <a:latin typeface="Source Sans Pro" panose="020B0503030403020204" pitchFamily="34" charset="0"/>
            </a:endParaRPr>
          </a:p>
          <a:p>
            <a:pPr>
              <a:buFont typeface="Arial" panose="020B0604020202020204" pitchFamily="34" charset="0"/>
              <a:buChar char="•"/>
            </a:pPr>
            <a:r>
              <a:rPr lang="en-US" sz="1100" b="0" i="0">
                <a:solidFill>
                  <a:schemeClr val="bg1"/>
                </a:solidFill>
                <a:effectLst/>
                <a:latin typeface="Source Sans Pro" panose="020B0503030403020204" pitchFamily="34" charset="0"/>
              </a:rPr>
              <a:t>Keyword Testing</a:t>
            </a:r>
          </a:p>
          <a:p>
            <a:pPr>
              <a:buFont typeface="Arial" panose="020B0604020202020204" pitchFamily="34" charset="0"/>
              <a:buChar char="•"/>
            </a:pPr>
            <a:r>
              <a:rPr lang="en-US" sz="1100" b="0" i="0" u="none" strike="noStrike">
                <a:solidFill>
                  <a:schemeClr val="bg1"/>
                </a:solidFill>
                <a:effectLst/>
                <a:latin typeface="Source Sans Pro" panose="020B0503030403020204" pitchFamily="34" charset="0"/>
                <a:hlinkClick r:id="rId5"/>
              </a:rPr>
              <a:t>Regression Testing</a:t>
            </a:r>
            <a:endParaRPr lang="en-US" sz="1100" b="0" i="0">
              <a:solidFill>
                <a:schemeClr val="bg1"/>
              </a:solidFill>
              <a:effectLst/>
              <a:latin typeface="Source Sans Pro" panose="020B0503030403020204" pitchFamily="34" charset="0"/>
            </a:endParaRPr>
          </a:p>
          <a:p>
            <a:pPr>
              <a:buFont typeface="Arial" panose="020B0604020202020204" pitchFamily="34" charset="0"/>
              <a:buChar char="•"/>
            </a:pPr>
            <a:r>
              <a:rPr lang="en-US" sz="1100" b="0" i="0">
                <a:solidFill>
                  <a:schemeClr val="bg1"/>
                </a:solidFill>
                <a:effectLst/>
                <a:latin typeface="Source Sans Pro" panose="020B0503030403020204" pitchFamily="34" charset="0"/>
              </a:rPr>
              <a:t>Data Driven Testing</a:t>
            </a:r>
          </a:p>
          <a:p>
            <a:pPr>
              <a:buFont typeface="Arial" panose="020B0604020202020204" pitchFamily="34" charset="0"/>
              <a:buChar char="•"/>
            </a:pPr>
            <a:r>
              <a:rPr lang="en-US" sz="1100" b="0" i="0">
                <a:solidFill>
                  <a:schemeClr val="bg1"/>
                </a:solidFill>
                <a:effectLst/>
                <a:latin typeface="Source Sans Pro" panose="020B0503030403020204" pitchFamily="34" charset="0"/>
              </a:rPr>
              <a:t>Black Box Testing</a:t>
            </a:r>
          </a:p>
          <a:p>
            <a:endParaRPr lang="en-IN" sz="1100">
              <a:solidFill>
                <a:schemeClr val="bg1"/>
              </a:solidFill>
            </a:endParaRPr>
          </a:p>
        </p:txBody>
      </p:sp>
    </p:spTree>
    <p:extLst>
      <p:ext uri="{BB962C8B-B14F-4D97-AF65-F5344CB8AC3E}">
        <p14:creationId xmlns:p14="http://schemas.microsoft.com/office/powerpoint/2010/main" val="2960685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D7DB29-489E-CC4B-06E3-12A702968091}"/>
              </a:ext>
            </a:extLst>
          </p:cNvPr>
          <p:cNvSpPr>
            <a:spLocks noGrp="1"/>
          </p:cNvSpPr>
          <p:nvPr>
            <p:ph type="title"/>
          </p:nvPr>
        </p:nvSpPr>
        <p:spPr>
          <a:xfrm>
            <a:off x="686834" y="1153572"/>
            <a:ext cx="3200400" cy="4461163"/>
          </a:xfrm>
        </p:spPr>
        <p:txBody>
          <a:bodyPr>
            <a:normAutofit/>
          </a:bodyPr>
          <a:lstStyle/>
          <a:p>
            <a:r>
              <a:rPr lang="en-US" sz="3700" b="1" i="0" dirty="0">
                <a:solidFill>
                  <a:srgbClr val="FFFFFF"/>
                </a:solidFill>
                <a:effectLst/>
                <a:latin typeface="Source Sans Pro" panose="020B0503030403020204" pitchFamily="34" charset="0"/>
              </a:rPr>
              <a:t>Planning, Design, and Development</a:t>
            </a:r>
            <a:br>
              <a:rPr lang="en-US" sz="3700" b="1" i="0" dirty="0">
                <a:solidFill>
                  <a:srgbClr val="FFFFFF"/>
                </a:solidFill>
                <a:effectLst/>
                <a:latin typeface="Source Sans Pro" panose="020B0503030403020204" pitchFamily="34" charset="0"/>
              </a:rPr>
            </a:br>
            <a:endParaRPr lang="en-IN" sz="3700" dirty="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95626C5-F3F0-EA0D-53D5-749A4EDBE654}"/>
              </a:ext>
            </a:extLst>
          </p:cNvPr>
          <p:cNvSpPr>
            <a:spLocks noGrp="1"/>
          </p:cNvSpPr>
          <p:nvPr>
            <p:ph idx="1"/>
          </p:nvPr>
        </p:nvSpPr>
        <p:spPr>
          <a:xfrm>
            <a:off x="4447308" y="591344"/>
            <a:ext cx="6906491" cy="5585619"/>
          </a:xfrm>
        </p:spPr>
        <p:txBody>
          <a:bodyPr anchor="ctr">
            <a:normAutofit/>
          </a:bodyPr>
          <a:lstStyle/>
          <a:p>
            <a:r>
              <a:rPr lang="en-US" b="0" i="0" dirty="0">
                <a:effectLst/>
                <a:latin typeface="Source Sans Pro" panose="020B0503030403020204" pitchFamily="34" charset="0"/>
              </a:rPr>
              <a:t>During this phase, you create an Automation strategy &amp; plan, which contains the following details-</a:t>
            </a:r>
          </a:p>
          <a:p>
            <a:pPr>
              <a:buFont typeface="Arial" panose="020B0604020202020204" pitchFamily="34" charset="0"/>
              <a:buChar char="•"/>
            </a:pPr>
            <a:r>
              <a:rPr lang="en-US" b="0" i="0" dirty="0">
                <a:effectLst/>
                <a:latin typeface="Source Sans Pro" panose="020B0503030403020204" pitchFamily="34" charset="0"/>
              </a:rPr>
              <a:t>Automation tools selected</a:t>
            </a:r>
          </a:p>
          <a:p>
            <a:pPr>
              <a:buFont typeface="Arial" panose="020B0604020202020204" pitchFamily="34" charset="0"/>
              <a:buChar char="•"/>
            </a:pPr>
            <a:r>
              <a:rPr lang="en-US" b="0" i="0" dirty="0">
                <a:effectLst/>
                <a:latin typeface="Source Sans Pro" panose="020B0503030403020204" pitchFamily="34" charset="0"/>
              </a:rPr>
              <a:t>Framework design and its features</a:t>
            </a:r>
          </a:p>
          <a:p>
            <a:pPr>
              <a:buFont typeface="Arial" panose="020B0604020202020204" pitchFamily="34" charset="0"/>
              <a:buChar char="•"/>
            </a:pPr>
            <a:r>
              <a:rPr lang="en-US" b="0" i="0" dirty="0">
                <a:effectLst/>
                <a:latin typeface="Source Sans Pro" panose="020B0503030403020204" pitchFamily="34" charset="0"/>
              </a:rPr>
              <a:t>In-Scope and Out-of-scope items of automation</a:t>
            </a:r>
          </a:p>
          <a:p>
            <a:pPr>
              <a:buFont typeface="Arial" panose="020B0604020202020204" pitchFamily="34" charset="0"/>
              <a:buChar char="•"/>
            </a:pPr>
            <a:r>
              <a:rPr lang="en-US" b="0" i="0" dirty="0">
                <a:effectLst/>
                <a:latin typeface="Source Sans Pro" panose="020B0503030403020204" pitchFamily="34" charset="0"/>
              </a:rPr>
              <a:t>Automation testbed preparation</a:t>
            </a:r>
          </a:p>
          <a:p>
            <a:pPr>
              <a:buFont typeface="Arial" panose="020B0604020202020204" pitchFamily="34" charset="0"/>
              <a:buChar char="•"/>
            </a:pPr>
            <a:r>
              <a:rPr lang="en-US" b="0" i="0" dirty="0">
                <a:effectLst/>
                <a:latin typeface="Source Sans Pro" panose="020B0503030403020204" pitchFamily="34" charset="0"/>
              </a:rPr>
              <a:t>Schedule and Timeline of scripting and execution</a:t>
            </a:r>
          </a:p>
          <a:p>
            <a:pPr>
              <a:buFont typeface="Arial" panose="020B0604020202020204" pitchFamily="34" charset="0"/>
              <a:buChar char="•"/>
            </a:pPr>
            <a:r>
              <a:rPr lang="en-US" b="0" i="0" dirty="0">
                <a:effectLst/>
                <a:latin typeface="Source Sans Pro" panose="020B0503030403020204" pitchFamily="34" charset="0"/>
              </a:rPr>
              <a:t>Deliverables of Automation Testing</a:t>
            </a:r>
          </a:p>
          <a:p>
            <a:endParaRPr lang="en-IN" dirty="0"/>
          </a:p>
        </p:txBody>
      </p:sp>
    </p:spTree>
    <p:extLst>
      <p:ext uri="{BB962C8B-B14F-4D97-AF65-F5344CB8AC3E}">
        <p14:creationId xmlns:p14="http://schemas.microsoft.com/office/powerpoint/2010/main" val="20018984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13085c86-4bcb-460a-a6f0-b373421c6323}" enabled="0" method="" siteId="{13085c86-4bcb-460a-a6f0-b373421c6323}" removed="1"/>
</clbl:labelList>
</file>

<file path=docProps/app.xml><?xml version="1.0" encoding="utf-8"?>
<Properties xmlns="http://schemas.openxmlformats.org/officeDocument/2006/extended-properties" xmlns:vt="http://schemas.openxmlformats.org/officeDocument/2006/docPropsVTypes">
  <Template/>
  <TotalTime>27</TotalTime>
  <Words>715</Words>
  <Application>Microsoft Office PowerPoint</Application>
  <PresentationFormat>Widescreen</PresentationFormat>
  <Paragraphs>82</Paragraphs>
  <Slides>13</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Arial</vt:lpstr>
      <vt:lpstr>Calibri</vt:lpstr>
      <vt:lpstr>Calibri Light</vt:lpstr>
      <vt:lpstr>Source Sans Pro</vt:lpstr>
      <vt:lpstr>Office Theme</vt:lpstr>
      <vt:lpstr>AUTOMATION</vt:lpstr>
      <vt:lpstr>TEST AUTOMATION</vt:lpstr>
      <vt:lpstr>WHY THEY REQUIRED</vt:lpstr>
      <vt:lpstr>MANUAL TESTING</vt:lpstr>
      <vt:lpstr>STEPS OF AUTOMATION</vt:lpstr>
      <vt:lpstr>FRAME-WORK</vt:lpstr>
      <vt:lpstr>TYPES OF FRAMEWORK</vt:lpstr>
      <vt:lpstr>Types of Automated Testing </vt:lpstr>
      <vt:lpstr>Planning, Design, and Development </vt:lpstr>
      <vt:lpstr>Test Execution </vt:lpstr>
      <vt:lpstr>Test Automation Maintenance Approach </vt:lpstr>
      <vt:lpstr>BENEFITS</vt:lpstr>
      <vt:lpstr>THANK YOU  ALL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AUTOMATION</dc:title>
  <dc:creator>Sai Krishna Kumar Komma</dc:creator>
  <cp:lastModifiedBy>Sai Krishna Kumar Komma</cp:lastModifiedBy>
  <cp:revision>1</cp:revision>
  <dcterms:created xsi:type="dcterms:W3CDTF">2022-07-19T07:26:22Z</dcterms:created>
  <dcterms:modified xsi:type="dcterms:W3CDTF">2022-07-19T07:54:16Z</dcterms:modified>
</cp:coreProperties>
</file>

<file path=docProps/thumbnail.jpeg>
</file>